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mbria" charset="1" panose="02040503050406030204"/>
      <p:regular r:id="rId34"/>
    </p:embeddedFont>
    <p:embeddedFont>
      <p:font typeface="Canva Sans Bold" charset="1" panose="020B0803030501040103"/>
      <p:regular r:id="rId35"/>
    </p:embeddedFont>
    <p:embeddedFont>
      <p:font typeface="Cambria Bold" charset="1" panose="0204080305040603020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notesSlides/notesSlide2.xml" Type="http://schemas.openxmlformats.org/officeDocument/2006/relationships/notesSlide"/><Relationship Id="rId38" Target="notesSlides/notesSlide3.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5.png" Type="http://schemas.openxmlformats.org/officeDocument/2006/relationships/image"/><Relationship Id="rId5"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2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21.pn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5.png" Type="http://schemas.openxmlformats.org/officeDocument/2006/relationships/image"/><Relationship Id="rId4"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https://www.hccs.edu/programs/dual-credit/"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6.png" Type="http://schemas.openxmlformats.org/officeDocument/2006/relationships/image"/><Relationship Id="rId4"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0.jpe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2" Target="../media/image1.png" Type="http://schemas.openxmlformats.org/officeDocument/2006/relationships/image"/><Relationship Id="rId3" Target="../media/image33.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36.jpeg" Type="http://schemas.openxmlformats.org/officeDocument/2006/relationships/image"/><Relationship Id="rId7" Target="../media/image37.png" Type="http://schemas.openxmlformats.org/officeDocument/2006/relationships/image"/><Relationship Id="rId8" Target="../media/image38.jpeg" Type="http://schemas.openxmlformats.org/officeDocument/2006/relationships/image"/><Relationship Id="rId9" Target="../media/image3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0" y="0"/>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3"/>
            <a:stretch>
              <a:fillRect l="0" t="0" r="0" b="0"/>
            </a:stretch>
          </a:blipFill>
        </p:spPr>
      </p:sp>
      <p:sp>
        <p:nvSpPr>
          <p:cNvPr name="Freeform 3" id="3"/>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4"/>
            <a:stretch>
              <a:fillRect l="0" t="0" r="0" b="0"/>
            </a:stretch>
          </a:blipFill>
        </p:spPr>
      </p:sp>
      <p:sp>
        <p:nvSpPr>
          <p:cNvPr name="AutoShape 4" id="4"/>
          <p:cNvSpPr/>
          <p:nvPr/>
        </p:nvSpPr>
        <p:spPr>
          <a:xfrm rot="10643">
            <a:off x="4022698" y="5283196"/>
            <a:ext cx="10255301" cy="0"/>
          </a:xfrm>
          <a:prstGeom prst="line">
            <a:avLst/>
          </a:prstGeom>
          <a:ln cap="rnd" w="9525">
            <a:solidFill>
              <a:srgbClr val="E8D08F"/>
            </a:solidFill>
            <a:prstDash val="solid"/>
            <a:headEnd type="none" len="sm" w="sm"/>
            <a:tailEnd type="none" len="sm" w="sm"/>
          </a:ln>
        </p:spPr>
      </p:sp>
      <p:sp>
        <p:nvSpPr>
          <p:cNvPr name="Freeform 5" id="5"/>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3"/>
            <a:stretch>
              <a:fillRect l="0" t="0" r="0" b="0"/>
            </a:stretch>
          </a:blipFill>
        </p:spPr>
      </p:sp>
      <p:sp>
        <p:nvSpPr>
          <p:cNvPr name="TextBox 6" id="6"/>
          <p:cNvSpPr txBox="true"/>
          <p:nvPr/>
        </p:nvSpPr>
        <p:spPr>
          <a:xfrm rot="0">
            <a:off x="9922079" y="1672017"/>
            <a:ext cx="6624940" cy="3362279"/>
          </a:xfrm>
          <a:prstGeom prst="rect">
            <a:avLst/>
          </a:prstGeom>
        </p:spPr>
        <p:txBody>
          <a:bodyPr anchor="t" rtlCol="false" tIns="0" lIns="0" bIns="0" rIns="0">
            <a:spAutoFit/>
          </a:bodyPr>
          <a:lstStyle/>
          <a:p>
            <a:pPr algn="ctr">
              <a:lnSpc>
                <a:spcPts val="8631"/>
              </a:lnSpc>
            </a:pPr>
            <a:r>
              <a:rPr lang="en-US" sz="8880">
                <a:solidFill>
                  <a:srgbClr val="262626"/>
                </a:solidFill>
                <a:latin typeface="Cambria"/>
                <a:ea typeface="Cambria"/>
                <a:cs typeface="Cambria"/>
                <a:sym typeface="Cambria"/>
              </a:rPr>
              <a:t>Course Selection Information</a:t>
            </a:r>
          </a:p>
        </p:txBody>
      </p:sp>
      <p:grpSp>
        <p:nvGrpSpPr>
          <p:cNvPr name="Group 7" id="7"/>
          <p:cNvGrpSpPr/>
          <p:nvPr/>
        </p:nvGrpSpPr>
        <p:grpSpPr>
          <a:xfrm rot="0">
            <a:off x="1581816" y="1581150"/>
            <a:ext cx="7579040" cy="6886956"/>
            <a:chOff x="0" y="0"/>
            <a:chExt cx="10105387" cy="9182608"/>
          </a:xfrm>
        </p:grpSpPr>
        <p:sp>
          <p:nvSpPr>
            <p:cNvPr name="Freeform 8" id="8"/>
            <p:cNvSpPr/>
            <p:nvPr/>
          </p:nvSpPr>
          <p:spPr>
            <a:xfrm flipH="false" flipV="false" rot="0">
              <a:off x="76200" y="76200"/>
              <a:ext cx="9952990" cy="9030208"/>
            </a:xfrm>
            <a:custGeom>
              <a:avLst/>
              <a:gdLst/>
              <a:ahLst/>
              <a:cxnLst/>
              <a:rect r="r" b="b" t="t" l="l"/>
              <a:pathLst>
                <a:path h="9030208" w="9952990">
                  <a:moveTo>
                    <a:pt x="0" y="0"/>
                  </a:moveTo>
                  <a:lnTo>
                    <a:pt x="9952990" y="0"/>
                  </a:lnTo>
                  <a:lnTo>
                    <a:pt x="9952990" y="9030208"/>
                  </a:lnTo>
                  <a:lnTo>
                    <a:pt x="0" y="9030208"/>
                  </a:lnTo>
                  <a:close/>
                </a:path>
              </a:pathLst>
            </a:custGeom>
            <a:solidFill>
              <a:srgbClr val="FFFFFF"/>
            </a:solidFill>
          </p:spPr>
        </p:sp>
        <p:sp>
          <p:nvSpPr>
            <p:cNvPr name="Freeform 9" id="9"/>
            <p:cNvSpPr/>
            <p:nvPr/>
          </p:nvSpPr>
          <p:spPr>
            <a:xfrm flipH="false" flipV="false" rot="0">
              <a:off x="0" y="0"/>
              <a:ext cx="10105390" cy="9182608"/>
            </a:xfrm>
            <a:custGeom>
              <a:avLst/>
              <a:gdLst/>
              <a:ahLst/>
              <a:cxnLst/>
              <a:rect r="r" b="b" t="t" l="l"/>
              <a:pathLst>
                <a:path h="9182608" w="10105390">
                  <a:moveTo>
                    <a:pt x="76200" y="0"/>
                  </a:moveTo>
                  <a:lnTo>
                    <a:pt x="10029190" y="0"/>
                  </a:lnTo>
                  <a:cubicBezTo>
                    <a:pt x="10071227" y="0"/>
                    <a:pt x="10105390" y="34163"/>
                    <a:pt x="10105390" y="76200"/>
                  </a:cubicBezTo>
                  <a:lnTo>
                    <a:pt x="10105390" y="9106408"/>
                  </a:lnTo>
                  <a:cubicBezTo>
                    <a:pt x="10105390" y="9148445"/>
                    <a:pt x="10071227" y="9182608"/>
                    <a:pt x="10029190" y="9182608"/>
                  </a:cubicBezTo>
                  <a:lnTo>
                    <a:pt x="76200" y="9182608"/>
                  </a:lnTo>
                  <a:cubicBezTo>
                    <a:pt x="34163" y="9182608"/>
                    <a:pt x="0" y="9148445"/>
                    <a:pt x="0" y="9106408"/>
                  </a:cubicBezTo>
                  <a:lnTo>
                    <a:pt x="0" y="76200"/>
                  </a:lnTo>
                  <a:cubicBezTo>
                    <a:pt x="0" y="34163"/>
                    <a:pt x="34163" y="0"/>
                    <a:pt x="76200" y="0"/>
                  </a:cubicBezTo>
                  <a:moveTo>
                    <a:pt x="76200" y="152400"/>
                  </a:moveTo>
                  <a:lnTo>
                    <a:pt x="76200" y="76200"/>
                  </a:lnTo>
                  <a:lnTo>
                    <a:pt x="152400" y="76200"/>
                  </a:lnTo>
                  <a:lnTo>
                    <a:pt x="152400" y="9106408"/>
                  </a:lnTo>
                  <a:lnTo>
                    <a:pt x="76200" y="9106408"/>
                  </a:lnTo>
                  <a:lnTo>
                    <a:pt x="76200" y="9030208"/>
                  </a:lnTo>
                  <a:lnTo>
                    <a:pt x="10029190" y="9030208"/>
                  </a:lnTo>
                  <a:lnTo>
                    <a:pt x="10029190" y="9106408"/>
                  </a:lnTo>
                  <a:lnTo>
                    <a:pt x="9952990" y="9106408"/>
                  </a:lnTo>
                  <a:lnTo>
                    <a:pt x="9952990" y="76200"/>
                  </a:lnTo>
                  <a:lnTo>
                    <a:pt x="10029190" y="76200"/>
                  </a:lnTo>
                  <a:lnTo>
                    <a:pt x="10029190" y="152400"/>
                  </a:lnTo>
                  <a:lnTo>
                    <a:pt x="76200" y="152400"/>
                  </a:lnTo>
                  <a:close/>
                </a:path>
              </a:pathLst>
            </a:custGeom>
            <a:solidFill>
              <a:srgbClr val="7F7F7F"/>
            </a:solidFill>
          </p:spPr>
        </p:sp>
      </p:grpSp>
      <p:sp>
        <p:nvSpPr>
          <p:cNvPr name="Freeform 10" id="10"/>
          <p:cNvSpPr/>
          <p:nvPr/>
        </p:nvSpPr>
        <p:spPr>
          <a:xfrm flipH="false" flipV="false" rot="0">
            <a:off x="2119024" y="2115312"/>
            <a:ext cx="6523388" cy="5788170"/>
          </a:xfrm>
          <a:custGeom>
            <a:avLst/>
            <a:gdLst/>
            <a:ahLst/>
            <a:cxnLst/>
            <a:rect r="r" b="b" t="t" l="l"/>
            <a:pathLst>
              <a:path h="5788170" w="6523388">
                <a:moveTo>
                  <a:pt x="0" y="0"/>
                </a:moveTo>
                <a:lnTo>
                  <a:pt x="6523388" y="0"/>
                </a:lnTo>
                <a:lnTo>
                  <a:pt x="6523388" y="5788170"/>
                </a:lnTo>
                <a:lnTo>
                  <a:pt x="0" y="5788170"/>
                </a:lnTo>
                <a:lnTo>
                  <a:pt x="0" y="0"/>
                </a:lnTo>
                <a:close/>
              </a:path>
            </a:pathLst>
          </a:custGeom>
          <a:blipFill>
            <a:blip r:embed="rId5"/>
            <a:stretch>
              <a:fillRect l="0" t="-3767" r="-8" b="-8943"/>
            </a:stretch>
          </a:blipFill>
        </p:spPr>
      </p:sp>
      <p:sp>
        <p:nvSpPr>
          <p:cNvPr name="AutoShape 11" id="11"/>
          <p:cNvSpPr/>
          <p:nvPr/>
        </p:nvSpPr>
        <p:spPr>
          <a:xfrm rot="16021">
            <a:off x="9814742" y="5283196"/>
            <a:ext cx="6812782" cy="0"/>
          </a:xfrm>
          <a:prstGeom prst="line">
            <a:avLst/>
          </a:prstGeom>
          <a:ln cap="rnd" w="9525">
            <a:solidFill>
              <a:srgbClr val="D9B247"/>
            </a:solidFill>
            <a:prstDash val="solid"/>
            <a:headEnd type="none" len="sm" w="sm"/>
            <a:tailEnd type="none" len="sm" w="sm"/>
          </a:ln>
        </p:spPr>
      </p:sp>
      <p:sp>
        <p:nvSpPr>
          <p:cNvPr name="TextBox 12" id="12"/>
          <p:cNvSpPr txBox="true"/>
          <p:nvPr/>
        </p:nvSpPr>
        <p:spPr>
          <a:xfrm rot="0">
            <a:off x="10834097" y="5697387"/>
            <a:ext cx="5243454" cy="1219200"/>
          </a:xfrm>
          <a:prstGeom prst="rect">
            <a:avLst/>
          </a:prstGeom>
        </p:spPr>
        <p:txBody>
          <a:bodyPr anchor="t" rtlCol="false" tIns="0" lIns="0" bIns="0" rIns="0">
            <a:spAutoFit/>
          </a:bodyPr>
          <a:lstStyle/>
          <a:p>
            <a:pPr algn="ctr">
              <a:lnSpc>
                <a:spcPts val="9600"/>
              </a:lnSpc>
            </a:pPr>
            <a:r>
              <a:rPr lang="en-US" sz="8000">
                <a:solidFill>
                  <a:srgbClr val="000000"/>
                </a:solidFill>
                <a:latin typeface="Cambria"/>
                <a:ea typeface="Cambria"/>
                <a:cs typeface="Cambria"/>
                <a:sym typeface="Cambria"/>
              </a:rPr>
              <a:t>2025/2026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TextBox 3" id="3"/>
          <p:cNvSpPr txBox="true"/>
          <p:nvPr/>
        </p:nvSpPr>
        <p:spPr>
          <a:xfrm rot="0">
            <a:off x="1661037" y="1009650"/>
            <a:ext cx="14961162" cy="7305675"/>
          </a:xfrm>
          <a:prstGeom prst="rect">
            <a:avLst/>
          </a:prstGeom>
        </p:spPr>
        <p:txBody>
          <a:bodyPr anchor="t" rtlCol="false" tIns="0" lIns="0" bIns="0" rIns="0">
            <a:spAutoFit/>
          </a:bodyPr>
          <a:lstStyle/>
          <a:p>
            <a:pPr algn="ctr">
              <a:lnSpc>
                <a:spcPts val="3402"/>
              </a:lnSpc>
              <a:spcBef>
                <a:spcPct val="0"/>
              </a:spcBef>
            </a:pPr>
            <a:r>
              <a:rPr lang="en-US" b="true" sz="2835" u="sng">
                <a:solidFill>
                  <a:srgbClr val="000000"/>
                </a:solidFill>
                <a:latin typeface="Cambria Bold"/>
                <a:ea typeface="Cambria Bold"/>
                <a:cs typeface="Cambria Bold"/>
                <a:sym typeface="Cambria Bold"/>
              </a:rPr>
              <a:t>Choosing Next Year’s Courses</a:t>
            </a:r>
          </a:p>
          <a:p>
            <a:pPr algn="ctr">
              <a:lnSpc>
                <a:spcPts val="3402"/>
              </a:lnSpc>
              <a:spcBef>
                <a:spcPct val="0"/>
              </a:spcBef>
            </a:pPr>
          </a:p>
          <a:p>
            <a:pPr algn="l">
              <a:lnSpc>
                <a:spcPts val="3402"/>
              </a:lnSpc>
              <a:spcBef>
                <a:spcPct val="0"/>
              </a:spcBef>
            </a:pPr>
            <a:r>
              <a:rPr lang="en-US" sz="2835">
                <a:solidFill>
                  <a:srgbClr val="000000"/>
                </a:solidFill>
                <a:latin typeface="Cambria"/>
                <a:ea typeface="Cambria"/>
                <a:cs typeface="Cambria"/>
                <a:sym typeface="Cambria"/>
              </a:rPr>
              <a:t>1.Choose or review your endorsement. If you want to change your endorsement, please bring that information to your meeting with your counselor.</a:t>
            </a:r>
          </a:p>
          <a:p>
            <a:pPr algn="l">
              <a:lnSpc>
                <a:spcPts val="3402"/>
              </a:lnSpc>
              <a:spcBef>
                <a:spcPct val="0"/>
              </a:spcBef>
            </a:pPr>
          </a:p>
          <a:p>
            <a:pPr algn="l">
              <a:lnSpc>
                <a:spcPts val="3402"/>
              </a:lnSpc>
              <a:spcBef>
                <a:spcPct val="0"/>
              </a:spcBef>
            </a:pPr>
            <a:r>
              <a:rPr lang="en-US" sz="2835">
                <a:solidFill>
                  <a:srgbClr val="000000"/>
                </a:solidFill>
                <a:latin typeface="Cambria"/>
                <a:ea typeface="Cambria"/>
                <a:cs typeface="Cambria"/>
                <a:sym typeface="Cambria"/>
              </a:rPr>
              <a:t>2.Choose the core/required classes:</a:t>
            </a:r>
          </a:p>
          <a:p>
            <a:pPr algn="l" marL="612169" indent="-306084" lvl="1">
              <a:lnSpc>
                <a:spcPts val="3402"/>
              </a:lnSpc>
              <a:buAutoNum type="arabicPeriod" startAt="1"/>
            </a:pPr>
            <a:r>
              <a:rPr lang="en-US" sz="2835">
                <a:solidFill>
                  <a:srgbClr val="000000"/>
                </a:solidFill>
                <a:latin typeface="Cambria"/>
                <a:ea typeface="Cambria"/>
                <a:cs typeface="Cambria"/>
                <a:sym typeface="Cambria"/>
              </a:rPr>
              <a:t>English</a:t>
            </a:r>
          </a:p>
          <a:p>
            <a:pPr algn="l" marL="612169" indent="-306084" lvl="1">
              <a:lnSpc>
                <a:spcPts val="3402"/>
              </a:lnSpc>
              <a:buAutoNum type="arabicPeriod" startAt="1"/>
            </a:pPr>
            <a:r>
              <a:rPr lang="en-US" sz="2835">
                <a:solidFill>
                  <a:srgbClr val="000000"/>
                </a:solidFill>
                <a:latin typeface="Cambria"/>
                <a:ea typeface="Cambria"/>
                <a:cs typeface="Cambria"/>
                <a:sym typeface="Cambria"/>
              </a:rPr>
              <a:t>Math</a:t>
            </a:r>
          </a:p>
          <a:p>
            <a:pPr algn="l" marL="612169" indent="-306084" lvl="1">
              <a:lnSpc>
                <a:spcPts val="3402"/>
              </a:lnSpc>
              <a:buAutoNum type="arabicPeriod" startAt="1"/>
            </a:pPr>
            <a:r>
              <a:rPr lang="en-US" sz="2835">
                <a:solidFill>
                  <a:srgbClr val="000000"/>
                </a:solidFill>
                <a:latin typeface="Cambria"/>
                <a:ea typeface="Cambria"/>
                <a:cs typeface="Cambria"/>
                <a:sym typeface="Cambria"/>
              </a:rPr>
              <a:t>Science </a:t>
            </a:r>
          </a:p>
          <a:p>
            <a:pPr algn="l" marL="612169" indent="-306084" lvl="1">
              <a:lnSpc>
                <a:spcPts val="3402"/>
              </a:lnSpc>
              <a:buAutoNum type="arabicPeriod" startAt="1"/>
            </a:pPr>
            <a:r>
              <a:rPr lang="en-US" sz="2835">
                <a:solidFill>
                  <a:srgbClr val="000000"/>
                </a:solidFill>
                <a:latin typeface="Cambria"/>
                <a:ea typeface="Cambria"/>
                <a:cs typeface="Cambria"/>
                <a:sym typeface="Cambria"/>
              </a:rPr>
              <a:t>Social Studies</a:t>
            </a:r>
          </a:p>
          <a:p>
            <a:pPr algn="l" marL="612169" indent="-306084" lvl="1">
              <a:lnSpc>
                <a:spcPts val="3402"/>
              </a:lnSpc>
              <a:spcBef>
                <a:spcPct val="0"/>
              </a:spcBef>
              <a:buAutoNum type="arabicPeriod" startAt="1"/>
            </a:pPr>
            <a:r>
              <a:rPr lang="en-US" sz="2835">
                <a:solidFill>
                  <a:srgbClr val="000000"/>
                </a:solidFill>
                <a:latin typeface="Cambria"/>
                <a:ea typeface="Cambria"/>
                <a:cs typeface="Cambria"/>
                <a:sym typeface="Cambria"/>
              </a:rPr>
              <a:t>Choose three additional courses/electives to fill all SEVEN class periods.</a:t>
            </a:r>
          </a:p>
          <a:p>
            <a:pPr algn="l" marL="612169" indent="-306084" lvl="1">
              <a:lnSpc>
                <a:spcPts val="3402"/>
              </a:lnSpc>
              <a:spcBef>
                <a:spcPct val="0"/>
              </a:spcBef>
              <a:buAutoNum type="arabicPeriod" startAt="1"/>
            </a:pPr>
            <a:r>
              <a:rPr lang="en-US" sz="2835">
                <a:solidFill>
                  <a:srgbClr val="000000"/>
                </a:solidFill>
                <a:latin typeface="Cambria"/>
                <a:ea typeface="Cambria"/>
                <a:cs typeface="Cambria"/>
                <a:sym typeface="Cambria"/>
              </a:rPr>
              <a:t>Courses marked (sem) are one-semester courses. If one course marked (sem) is selected, a second is also required.</a:t>
            </a:r>
          </a:p>
          <a:p>
            <a:pPr algn="ctr">
              <a:lnSpc>
                <a:spcPts val="3402"/>
              </a:lnSpc>
              <a:spcBef>
                <a:spcPct val="0"/>
              </a:spcBef>
            </a:pPr>
          </a:p>
          <a:p>
            <a:pPr algn="l">
              <a:lnSpc>
                <a:spcPts val="3402"/>
              </a:lnSpc>
              <a:spcBef>
                <a:spcPct val="0"/>
              </a:spcBef>
            </a:pPr>
            <a:r>
              <a:rPr lang="en-US" sz="2835">
                <a:solidFill>
                  <a:srgbClr val="000000"/>
                </a:solidFill>
                <a:latin typeface="Cambria"/>
                <a:ea typeface="Cambria"/>
                <a:cs typeface="Cambria"/>
                <a:sym typeface="Cambria"/>
              </a:rPr>
              <a:t>Every student will meet with their school counselor to review credits and finalize course requests.</a:t>
            </a:r>
          </a:p>
          <a:p>
            <a:pPr algn="ctr">
              <a:lnSpc>
                <a:spcPts val="3402"/>
              </a:lnSpc>
              <a:spcBef>
                <a:spcPct val="0"/>
              </a:spcBef>
            </a:pPr>
          </a:p>
        </p:txBody>
      </p:sp>
      <p:sp>
        <p:nvSpPr>
          <p:cNvPr name="Freeform 4" id="4"/>
          <p:cNvSpPr/>
          <p:nvPr/>
        </p:nvSpPr>
        <p:spPr>
          <a:xfrm flipH="false" flipV="false" rot="0">
            <a:off x="15192048" y="8157957"/>
            <a:ext cx="1728663" cy="1351958"/>
          </a:xfrm>
          <a:custGeom>
            <a:avLst/>
            <a:gdLst/>
            <a:ahLst/>
            <a:cxnLst/>
            <a:rect r="r" b="b" t="t" l="l"/>
            <a:pathLst>
              <a:path h="1351958" w="1728663">
                <a:moveTo>
                  <a:pt x="0" y="0"/>
                </a:moveTo>
                <a:lnTo>
                  <a:pt x="1728662" y="0"/>
                </a:lnTo>
                <a:lnTo>
                  <a:pt x="1728662" y="1351959"/>
                </a:lnTo>
                <a:lnTo>
                  <a:pt x="0" y="13519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3730452" y="0"/>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5">
              <a:alphaModFix amt="12000"/>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0" y="0"/>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2"/>
            <a:stretch>
              <a:fillRect l="0" t="0" r="0" b="0"/>
            </a:stretch>
          </a:blipFill>
        </p:spPr>
      </p:sp>
      <p:sp>
        <p:nvSpPr>
          <p:cNvPr name="TextBox 3" id="3"/>
          <p:cNvSpPr txBox="true"/>
          <p:nvPr/>
        </p:nvSpPr>
        <p:spPr>
          <a:xfrm rot="0">
            <a:off x="1803395" y="2594363"/>
            <a:ext cx="14158762" cy="5991225"/>
          </a:xfrm>
          <a:prstGeom prst="rect">
            <a:avLst/>
          </a:prstGeom>
        </p:spPr>
        <p:txBody>
          <a:bodyPr anchor="t" rtlCol="false" tIns="0" lIns="0" bIns="0" rIns="0">
            <a:spAutoFit/>
          </a:bodyPr>
          <a:lstStyle/>
          <a:p>
            <a:pPr algn="l">
              <a:lnSpc>
                <a:spcPts val="4320"/>
              </a:lnSpc>
            </a:pPr>
          </a:p>
          <a:p>
            <a:pPr algn="l">
              <a:lnSpc>
                <a:spcPts val="4320"/>
              </a:lnSpc>
            </a:pPr>
            <a:r>
              <a:rPr lang="en-US" sz="3600" b="true">
                <a:solidFill>
                  <a:srgbClr val="FF0000"/>
                </a:solidFill>
                <a:latin typeface="Cambria Bold"/>
                <a:ea typeface="Cambria Bold"/>
                <a:cs typeface="Cambria Bold"/>
                <a:sym typeface="Cambria Bold"/>
              </a:rPr>
              <a:t>Students MUST complete Course Planner in SchooLinks. SchooLinks can be found in MyKatyCloud. Course planner is open now,  deadline for course request is Feb 12-2025. </a:t>
            </a:r>
          </a:p>
          <a:p>
            <a:pPr algn="l">
              <a:lnSpc>
                <a:spcPts val="4320"/>
              </a:lnSpc>
            </a:pPr>
          </a:p>
          <a:p>
            <a:pPr algn="l">
              <a:lnSpc>
                <a:spcPts val="4320"/>
              </a:lnSpc>
            </a:pPr>
            <a:r>
              <a:rPr lang="en-US" sz="3600">
                <a:solidFill>
                  <a:srgbClr val="000000"/>
                </a:solidFill>
                <a:latin typeface="Cambria"/>
                <a:ea typeface="Cambria"/>
                <a:cs typeface="Cambria"/>
                <a:sym typeface="Cambria"/>
              </a:rPr>
              <a:t> </a:t>
            </a:r>
            <a:r>
              <a:rPr lang="en-US" sz="3600" b="true">
                <a:solidFill>
                  <a:srgbClr val="000000"/>
                </a:solidFill>
                <a:latin typeface="Cambria Bold"/>
                <a:ea typeface="Cambria Bold"/>
                <a:cs typeface="Cambria Bold"/>
                <a:sym typeface="Cambria Bold"/>
              </a:rPr>
              <a:t>Instructions</a:t>
            </a:r>
            <a:r>
              <a:rPr lang="en-US" sz="3600">
                <a:solidFill>
                  <a:srgbClr val="000000"/>
                </a:solidFill>
                <a:latin typeface="Cambria"/>
                <a:ea typeface="Cambria"/>
                <a:cs typeface="Cambria"/>
                <a:sym typeface="Cambria"/>
              </a:rPr>
              <a:t>: </a:t>
            </a:r>
          </a:p>
          <a:p>
            <a:pPr algn="l">
              <a:lnSpc>
                <a:spcPts val="4320"/>
              </a:lnSpc>
            </a:pPr>
            <a:r>
              <a:rPr lang="en-US" sz="3600">
                <a:solidFill>
                  <a:srgbClr val="000000"/>
                </a:solidFill>
                <a:latin typeface="Cambria"/>
                <a:ea typeface="Cambria"/>
                <a:cs typeface="Cambria"/>
                <a:sym typeface="Cambria"/>
              </a:rPr>
              <a:t>1)List three full credits of alternate choices in order of preference.</a:t>
            </a:r>
          </a:p>
          <a:p>
            <a:pPr algn="l">
              <a:lnSpc>
                <a:spcPts val="4320"/>
              </a:lnSpc>
            </a:pPr>
            <a:r>
              <a:rPr lang="en-US" sz="3600">
                <a:solidFill>
                  <a:srgbClr val="000000"/>
                </a:solidFill>
                <a:latin typeface="Cambria"/>
                <a:ea typeface="Cambria"/>
                <a:cs typeface="Cambria"/>
                <a:sym typeface="Cambria"/>
              </a:rPr>
              <a:t>2)You cannot repeat a course for which you have already earned credit.</a:t>
            </a:r>
          </a:p>
          <a:p>
            <a:pPr algn="l">
              <a:lnSpc>
                <a:spcPts val="4320"/>
              </a:lnSpc>
            </a:pPr>
            <a:r>
              <a:rPr lang="en-US" sz="3600">
                <a:solidFill>
                  <a:srgbClr val="000000"/>
                </a:solidFill>
                <a:latin typeface="Cambria"/>
                <a:ea typeface="Cambria"/>
                <a:cs typeface="Cambria"/>
                <a:sym typeface="Cambria"/>
              </a:rPr>
              <a:t>3)Pay close attention to courses that have prerequisites.</a:t>
            </a:r>
          </a:p>
          <a:p>
            <a:pPr algn="l">
              <a:lnSpc>
                <a:spcPts val="4320"/>
              </a:lnSpc>
            </a:pPr>
            <a:r>
              <a:rPr lang="en-US" sz="3600">
                <a:solidFill>
                  <a:srgbClr val="000000"/>
                </a:solidFill>
                <a:latin typeface="Cambria"/>
                <a:ea typeface="Cambria"/>
                <a:cs typeface="Cambria"/>
                <a:sym typeface="Cambria"/>
              </a:rPr>
              <a:t>4) Please review the course selection smore</a:t>
            </a:r>
          </a:p>
          <a:p>
            <a:pPr algn="l">
              <a:lnSpc>
                <a:spcPts val="4320"/>
              </a:lnSpc>
            </a:pPr>
          </a:p>
        </p:txBody>
      </p:sp>
      <p:sp>
        <p:nvSpPr>
          <p:cNvPr name="Freeform 4" id="4"/>
          <p:cNvSpPr/>
          <p:nvPr/>
        </p:nvSpPr>
        <p:spPr>
          <a:xfrm flipH="false" flipV="false" rot="0">
            <a:off x="3534854" y="-98269"/>
            <a:ext cx="10610390" cy="10610390"/>
          </a:xfrm>
          <a:custGeom>
            <a:avLst/>
            <a:gdLst/>
            <a:ahLst/>
            <a:cxnLst/>
            <a:rect r="r" b="b" t="t" l="l"/>
            <a:pathLst>
              <a:path h="10610390" w="10610390">
                <a:moveTo>
                  <a:pt x="0" y="0"/>
                </a:moveTo>
                <a:lnTo>
                  <a:pt x="10610390" y="0"/>
                </a:lnTo>
                <a:lnTo>
                  <a:pt x="10610390" y="10610391"/>
                </a:lnTo>
                <a:lnTo>
                  <a:pt x="0" y="10610391"/>
                </a:lnTo>
                <a:lnTo>
                  <a:pt x="0" y="0"/>
                </a:lnTo>
                <a:close/>
              </a:path>
            </a:pathLst>
          </a:custGeom>
          <a:blipFill>
            <a:blip r:embed="rId3">
              <a:alphaModFix amt="13000"/>
            </a:blip>
            <a:stretch>
              <a:fillRect l="0" t="0" r="0" b="0"/>
            </a:stretch>
          </a:blipFill>
        </p:spPr>
      </p:sp>
      <p:sp>
        <p:nvSpPr>
          <p:cNvPr name="Freeform 5" id="5"/>
          <p:cNvSpPr/>
          <p:nvPr/>
        </p:nvSpPr>
        <p:spPr>
          <a:xfrm flipH="false" flipV="false" rot="0">
            <a:off x="5889372" y="1511533"/>
            <a:ext cx="4884304" cy="1233287"/>
          </a:xfrm>
          <a:custGeom>
            <a:avLst/>
            <a:gdLst/>
            <a:ahLst/>
            <a:cxnLst/>
            <a:rect r="r" b="b" t="t" l="l"/>
            <a:pathLst>
              <a:path h="1233287" w="4884304">
                <a:moveTo>
                  <a:pt x="0" y="0"/>
                </a:moveTo>
                <a:lnTo>
                  <a:pt x="4884304" y="0"/>
                </a:lnTo>
                <a:lnTo>
                  <a:pt x="4884304" y="1233287"/>
                </a:lnTo>
                <a:lnTo>
                  <a:pt x="0" y="1233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992850" y="1140621"/>
            <a:ext cx="2392363" cy="2361691"/>
          </a:xfrm>
          <a:custGeom>
            <a:avLst/>
            <a:gdLst/>
            <a:ahLst/>
            <a:cxnLst/>
            <a:rect r="r" b="b" t="t" l="l"/>
            <a:pathLst>
              <a:path h="2361691" w="2392363">
                <a:moveTo>
                  <a:pt x="0" y="0"/>
                </a:moveTo>
                <a:lnTo>
                  <a:pt x="2392363" y="0"/>
                </a:lnTo>
                <a:lnTo>
                  <a:pt x="2392363" y="2361692"/>
                </a:lnTo>
                <a:lnTo>
                  <a:pt x="0" y="2361692"/>
                </a:lnTo>
                <a:lnTo>
                  <a:pt x="0" y="0"/>
                </a:lnTo>
                <a:close/>
              </a:path>
            </a:pathLst>
          </a:custGeom>
          <a:blipFill>
            <a:blip r:embed="rId6"/>
            <a:stretch>
              <a:fillRect l="0" t="0" r="0" b="0"/>
            </a:stretch>
          </a:blipFill>
        </p:spPr>
      </p:sp>
      <p:sp>
        <p:nvSpPr>
          <p:cNvPr name="Freeform 7" id="7"/>
          <p:cNvSpPr/>
          <p:nvPr/>
        </p:nvSpPr>
        <p:spPr>
          <a:xfrm flipH="false" flipV="false" rot="0">
            <a:off x="11643209" y="1798631"/>
            <a:ext cx="2203138" cy="1426532"/>
          </a:xfrm>
          <a:custGeom>
            <a:avLst/>
            <a:gdLst/>
            <a:ahLst/>
            <a:cxnLst/>
            <a:rect r="r" b="b" t="t" l="l"/>
            <a:pathLst>
              <a:path h="1426532" w="2203138">
                <a:moveTo>
                  <a:pt x="0" y="0"/>
                </a:moveTo>
                <a:lnTo>
                  <a:pt x="2203138" y="0"/>
                </a:lnTo>
                <a:lnTo>
                  <a:pt x="2203138" y="1426532"/>
                </a:lnTo>
                <a:lnTo>
                  <a:pt x="0" y="14265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0" y="0"/>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3"/>
            <a:stretch>
              <a:fillRect l="0" t="0" r="0" b="0"/>
            </a:stretch>
          </a:blipFill>
        </p:spPr>
      </p:sp>
      <p:sp>
        <p:nvSpPr>
          <p:cNvPr name="TextBox 3" id="3"/>
          <p:cNvSpPr txBox="true"/>
          <p:nvPr/>
        </p:nvSpPr>
        <p:spPr>
          <a:xfrm rot="0">
            <a:off x="1529252" y="1715936"/>
            <a:ext cx="15730048" cy="8096250"/>
          </a:xfrm>
          <a:prstGeom prst="rect">
            <a:avLst/>
          </a:prstGeom>
        </p:spPr>
        <p:txBody>
          <a:bodyPr anchor="t" rtlCol="false" tIns="0" lIns="0" bIns="0" rIns="0">
            <a:spAutoFit/>
          </a:bodyPr>
          <a:lstStyle/>
          <a:p>
            <a:pPr algn="l" marL="990600" indent="-495300" lvl="1">
              <a:lnSpc>
                <a:spcPts val="3600"/>
              </a:lnSpc>
              <a:buFont typeface="Arial"/>
              <a:buChar char="•"/>
            </a:pPr>
            <a:r>
              <a:rPr lang="en-US" sz="3000">
                <a:solidFill>
                  <a:srgbClr val="000000"/>
                </a:solidFill>
                <a:latin typeface="Cambria"/>
                <a:ea typeface="Cambria"/>
                <a:cs typeface="Cambria"/>
                <a:sym typeface="Cambria"/>
              </a:rPr>
              <a:t>Katy ISD uses a universal course selection process.</a:t>
            </a:r>
          </a:p>
          <a:p>
            <a:pPr algn="l" marL="990600" indent="-495300" lvl="1">
              <a:lnSpc>
                <a:spcPts val="3600"/>
              </a:lnSpc>
              <a:buFont typeface="Arial"/>
              <a:buChar char="•"/>
            </a:pPr>
            <a:r>
              <a:rPr lang="en-US" sz="3000">
                <a:solidFill>
                  <a:srgbClr val="000000"/>
                </a:solidFill>
                <a:latin typeface="Cambria"/>
                <a:ea typeface="Cambria"/>
                <a:cs typeface="Cambria"/>
                <a:sym typeface="Cambria"/>
              </a:rPr>
              <a:t>Course approval is the time to make changes to the course requests. Students and parents are able to request changes to their course selection March 03-05. </a:t>
            </a:r>
          </a:p>
          <a:p>
            <a:pPr algn="l" marL="990600" indent="-495300" lvl="1">
              <a:lnSpc>
                <a:spcPts val="3600"/>
              </a:lnSpc>
            </a:pPr>
          </a:p>
          <a:p>
            <a:pPr algn="l" marL="990600" indent="-495300" lvl="1">
              <a:lnSpc>
                <a:spcPts val="3600"/>
              </a:lnSpc>
            </a:pPr>
            <a:r>
              <a:rPr lang="en-US" sz="3000">
                <a:solidFill>
                  <a:srgbClr val="000000"/>
                </a:solidFill>
                <a:latin typeface="Cambria"/>
                <a:ea typeface="Cambria"/>
                <a:cs typeface="Cambria"/>
                <a:sym typeface="Cambria"/>
              </a:rPr>
              <a:t>Schedule changes for the 2025-2026 school year will be allowed only in the following cases:</a:t>
            </a:r>
          </a:p>
          <a:p>
            <a:pPr algn="l" marL="990600" indent="-495300" lvl="1">
              <a:lnSpc>
                <a:spcPts val="3600"/>
              </a:lnSpc>
            </a:pPr>
          </a:p>
          <a:p>
            <a:pPr algn="l" marL="990600" indent="-495300" lvl="1">
              <a:lnSpc>
                <a:spcPts val="4140"/>
              </a:lnSpc>
            </a:pPr>
            <a:r>
              <a:rPr lang="en-US" sz="3000">
                <a:solidFill>
                  <a:srgbClr val="000000"/>
                </a:solidFill>
                <a:latin typeface="Cambria"/>
                <a:ea typeface="Cambria"/>
                <a:cs typeface="Cambria"/>
                <a:sym typeface="Cambria"/>
              </a:rPr>
              <a:t>1. Student has not met course prerequisites;</a:t>
            </a:r>
          </a:p>
          <a:p>
            <a:pPr algn="l" marL="990600" indent="-495300" lvl="1">
              <a:lnSpc>
                <a:spcPts val="4140"/>
              </a:lnSpc>
            </a:pPr>
            <a:r>
              <a:rPr lang="en-US" sz="3000">
                <a:solidFill>
                  <a:srgbClr val="000000"/>
                </a:solidFill>
                <a:latin typeface="Cambria"/>
                <a:ea typeface="Cambria"/>
                <a:cs typeface="Cambria"/>
                <a:sym typeface="Cambria"/>
              </a:rPr>
              <a:t>2. Student has already earned credit for the course;</a:t>
            </a:r>
          </a:p>
          <a:p>
            <a:pPr algn="l" marL="990600" indent="-495300" lvl="1">
              <a:lnSpc>
                <a:spcPts val="4140"/>
              </a:lnSpc>
            </a:pPr>
            <a:r>
              <a:rPr lang="en-US" sz="3000">
                <a:solidFill>
                  <a:srgbClr val="000000"/>
                </a:solidFill>
                <a:latin typeface="Cambria"/>
                <a:ea typeface="Cambria"/>
                <a:cs typeface="Cambria"/>
                <a:sym typeface="Cambria"/>
              </a:rPr>
              <a:t>3. Change in program (athletics, fine arts, etc.),with coach/director approval;</a:t>
            </a:r>
          </a:p>
          <a:p>
            <a:pPr algn="l" marL="990600" indent="-495300" lvl="1">
              <a:lnSpc>
                <a:spcPts val="4140"/>
              </a:lnSpc>
            </a:pPr>
            <a:r>
              <a:rPr lang="en-US" sz="3000">
                <a:solidFill>
                  <a:srgbClr val="000000"/>
                </a:solidFill>
                <a:latin typeface="Cambria"/>
                <a:ea typeface="Cambria"/>
                <a:cs typeface="Cambria"/>
                <a:sym typeface="Cambria"/>
              </a:rPr>
              <a:t>4. Level changes as recommended by the teacher and counselor, with parent and grade level administrator approval within established deadlines; (AP Human→Aca World Geo)</a:t>
            </a:r>
          </a:p>
          <a:p>
            <a:pPr algn="l" marL="990600" indent="-495300" lvl="1">
              <a:lnSpc>
                <a:spcPts val="4140"/>
              </a:lnSpc>
            </a:pPr>
            <a:r>
              <a:rPr lang="en-US" sz="3000">
                <a:solidFill>
                  <a:srgbClr val="000000"/>
                </a:solidFill>
                <a:latin typeface="Cambria"/>
                <a:ea typeface="Cambria"/>
                <a:cs typeface="Cambria"/>
                <a:sym typeface="Cambria"/>
              </a:rPr>
              <a:t>5. Student did not meet standard on STAAR/EOC exam. </a:t>
            </a:r>
          </a:p>
          <a:p>
            <a:pPr algn="l" marL="990600" indent="-495300" lvl="1">
              <a:lnSpc>
                <a:spcPts val="3600"/>
              </a:lnSpc>
            </a:pPr>
          </a:p>
          <a:p>
            <a:pPr algn="ctr" marL="891542" indent="-445771" lvl="1">
              <a:lnSpc>
                <a:spcPts val="3240"/>
              </a:lnSpc>
            </a:pPr>
            <a:r>
              <a:rPr lang="en-US" sz="2700">
                <a:solidFill>
                  <a:srgbClr val="000000"/>
                </a:solidFill>
                <a:latin typeface="Cambria"/>
                <a:ea typeface="Cambria"/>
                <a:cs typeface="Cambria"/>
                <a:sym typeface="Cambria"/>
              </a:rPr>
              <a:t>*Please make selections carefully.*</a:t>
            </a:r>
          </a:p>
          <a:p>
            <a:pPr algn="ctr" marL="891542" indent="-445771" lvl="1">
              <a:lnSpc>
                <a:spcPts val="3240"/>
              </a:lnSpc>
            </a:pPr>
            <a:r>
              <a:rPr lang="en-US" sz="2700">
                <a:solidFill>
                  <a:srgbClr val="000000"/>
                </a:solidFill>
                <a:latin typeface="Cambria"/>
                <a:ea typeface="Cambria"/>
                <a:cs typeface="Cambria"/>
                <a:sym typeface="Cambria"/>
              </a:rPr>
              <a:t>NO elective changes will be honored after course approval closes</a:t>
            </a:r>
            <a:r>
              <a:rPr lang="en-US" sz="2700">
                <a:solidFill>
                  <a:srgbClr val="212121"/>
                </a:solidFill>
                <a:latin typeface="Cambria"/>
                <a:ea typeface="Cambria"/>
                <a:cs typeface="Cambria"/>
                <a:sym typeface="Cambria"/>
              </a:rPr>
              <a:t>.</a:t>
            </a:r>
          </a:p>
          <a:p>
            <a:pPr algn="l" marL="990600" indent="-495300" lvl="1">
              <a:lnSpc>
                <a:spcPts val="3600"/>
              </a:lnSpc>
            </a:pPr>
          </a:p>
        </p:txBody>
      </p:sp>
      <p:sp>
        <p:nvSpPr>
          <p:cNvPr name="TextBox 4" id="4"/>
          <p:cNvSpPr txBox="true"/>
          <p:nvPr/>
        </p:nvSpPr>
        <p:spPr>
          <a:xfrm rot="0">
            <a:off x="2445226" y="841327"/>
            <a:ext cx="11744690" cy="733425"/>
          </a:xfrm>
          <a:prstGeom prst="rect">
            <a:avLst/>
          </a:prstGeom>
        </p:spPr>
        <p:txBody>
          <a:bodyPr anchor="t" rtlCol="false" tIns="0" lIns="0" bIns="0" rIns="0">
            <a:spAutoFit/>
          </a:bodyPr>
          <a:lstStyle/>
          <a:p>
            <a:pPr algn="ctr">
              <a:lnSpc>
                <a:spcPts val="5759"/>
              </a:lnSpc>
            </a:pPr>
            <a:r>
              <a:rPr lang="en-US" b="true" sz="4800" u="sng">
                <a:solidFill>
                  <a:srgbClr val="000000"/>
                </a:solidFill>
                <a:latin typeface="Cambria Bold"/>
                <a:ea typeface="Cambria Bold"/>
                <a:cs typeface="Cambria Bold"/>
                <a:sym typeface="Cambria Bold"/>
              </a:rPr>
              <a:t>Course approval and Schedule Changes</a:t>
            </a:r>
          </a:p>
        </p:txBody>
      </p:sp>
      <p:sp>
        <p:nvSpPr>
          <p:cNvPr name="Freeform 5" id="5"/>
          <p:cNvSpPr/>
          <p:nvPr/>
        </p:nvSpPr>
        <p:spPr>
          <a:xfrm flipH="false" flipV="false" rot="0">
            <a:off x="3534854" y="686880"/>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4">
              <a:alphaModFix amt="18000"/>
            </a:blip>
            <a:stretch>
              <a:fillRect l="0" t="0" r="0" b="0"/>
            </a:stretch>
          </a:blipFill>
        </p:spPr>
      </p:sp>
      <p:sp>
        <p:nvSpPr>
          <p:cNvPr name="Freeform 6" id="6"/>
          <p:cNvSpPr/>
          <p:nvPr/>
        </p:nvSpPr>
        <p:spPr>
          <a:xfrm flipH="false" flipV="false" rot="0">
            <a:off x="15102459" y="7706228"/>
            <a:ext cx="1534708" cy="1854633"/>
          </a:xfrm>
          <a:custGeom>
            <a:avLst/>
            <a:gdLst/>
            <a:ahLst/>
            <a:cxnLst/>
            <a:rect r="r" b="b" t="t" l="l"/>
            <a:pathLst>
              <a:path h="1854633" w="1534708">
                <a:moveTo>
                  <a:pt x="0" y="0"/>
                </a:moveTo>
                <a:lnTo>
                  <a:pt x="1534708" y="0"/>
                </a:lnTo>
                <a:lnTo>
                  <a:pt x="1534708" y="1854633"/>
                </a:lnTo>
                <a:lnTo>
                  <a:pt x="0" y="1854633"/>
                </a:lnTo>
                <a:lnTo>
                  <a:pt x="0" y="0"/>
                </a:lnTo>
                <a:close/>
              </a:path>
            </a:pathLst>
          </a:custGeom>
          <a:blipFill>
            <a:blip r:embed="rId5"/>
            <a:stretch>
              <a:fillRect l="0" t="0" r="0" b="0"/>
            </a:stretch>
          </a:blipFill>
        </p:spPr>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TextBox 3" id="3"/>
          <p:cNvSpPr txBox="true"/>
          <p:nvPr/>
        </p:nvSpPr>
        <p:spPr>
          <a:xfrm rot="0">
            <a:off x="4709952" y="1256068"/>
            <a:ext cx="6954292" cy="2238076"/>
          </a:xfrm>
          <a:prstGeom prst="rect">
            <a:avLst/>
          </a:prstGeom>
        </p:spPr>
        <p:txBody>
          <a:bodyPr anchor="t" rtlCol="false" tIns="0" lIns="0" bIns="0" rIns="0">
            <a:spAutoFit/>
          </a:bodyPr>
          <a:lstStyle/>
          <a:p>
            <a:pPr algn="ctr">
              <a:lnSpc>
                <a:spcPts val="8753"/>
              </a:lnSpc>
            </a:pPr>
            <a:r>
              <a:rPr lang="en-US" b="true" sz="8105" u="sng">
                <a:solidFill>
                  <a:srgbClr val="000000"/>
                </a:solidFill>
                <a:latin typeface="Cambria Bold"/>
                <a:ea typeface="Cambria Bold"/>
                <a:cs typeface="Cambria Bold"/>
                <a:sym typeface="Cambria Bold"/>
              </a:rPr>
              <a:t>What is MCTC?</a:t>
            </a:r>
          </a:p>
          <a:p>
            <a:pPr algn="ctr">
              <a:lnSpc>
                <a:spcPts val="8753"/>
              </a:lnSpc>
              <a:spcBef>
                <a:spcPct val="0"/>
              </a:spcBef>
            </a:pPr>
          </a:p>
        </p:txBody>
      </p:sp>
      <p:sp>
        <p:nvSpPr>
          <p:cNvPr name="TextBox 4" id="4"/>
          <p:cNvSpPr txBox="true"/>
          <p:nvPr/>
        </p:nvSpPr>
        <p:spPr>
          <a:xfrm rot="0">
            <a:off x="1607434" y="2783008"/>
            <a:ext cx="14654759" cy="5966840"/>
          </a:xfrm>
          <a:prstGeom prst="rect">
            <a:avLst/>
          </a:prstGeom>
        </p:spPr>
        <p:txBody>
          <a:bodyPr anchor="t" rtlCol="false" tIns="0" lIns="0" bIns="0" rIns="0">
            <a:spAutoFit/>
          </a:bodyPr>
          <a:lstStyle/>
          <a:p>
            <a:pPr algn="ctr">
              <a:lnSpc>
                <a:spcPts val="6762"/>
              </a:lnSpc>
            </a:pPr>
            <a:r>
              <a:rPr lang="en-US" sz="4600">
                <a:solidFill>
                  <a:srgbClr val="000000"/>
                </a:solidFill>
                <a:latin typeface="Cambria"/>
                <a:ea typeface="Cambria"/>
                <a:cs typeface="Cambria"/>
                <a:sym typeface="Cambria"/>
              </a:rPr>
              <a:t>Miller Career &amp; Technology Center serves as a central site for Career &amp; Technical Education (CTE) courses that are not offered at the student's home campus. Our innovative courses are available to juniors and seniors in Katy ISD and provide them with the opportunity to explore and gain exposure to potential post-secondary options or career experiences.</a:t>
            </a:r>
          </a:p>
        </p:txBody>
      </p:sp>
      <p:sp>
        <p:nvSpPr>
          <p:cNvPr name="Freeform 5" id="5"/>
          <p:cNvSpPr/>
          <p:nvPr/>
        </p:nvSpPr>
        <p:spPr>
          <a:xfrm flipH="false" flipV="false" rot="0">
            <a:off x="3714970" y="343043"/>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3">
              <a:alphaModFix amt="14000"/>
            </a:blip>
            <a:stretch>
              <a:fillRect l="0" t="0" r="0" b="0"/>
            </a:stretch>
          </a:blipFill>
        </p:spPr>
      </p:sp>
      <p:sp>
        <p:nvSpPr>
          <p:cNvPr name="Freeform 6" id="6"/>
          <p:cNvSpPr/>
          <p:nvPr/>
        </p:nvSpPr>
        <p:spPr>
          <a:xfrm flipH="false" flipV="false" rot="0">
            <a:off x="12953898" y="830523"/>
            <a:ext cx="3754911" cy="1788277"/>
          </a:xfrm>
          <a:custGeom>
            <a:avLst/>
            <a:gdLst/>
            <a:ahLst/>
            <a:cxnLst/>
            <a:rect r="r" b="b" t="t" l="l"/>
            <a:pathLst>
              <a:path h="1788277" w="3754911">
                <a:moveTo>
                  <a:pt x="0" y="0"/>
                </a:moveTo>
                <a:lnTo>
                  <a:pt x="3754911" y="0"/>
                </a:lnTo>
                <a:lnTo>
                  <a:pt x="3754911" y="1788277"/>
                </a:lnTo>
                <a:lnTo>
                  <a:pt x="0" y="1788277"/>
                </a:lnTo>
                <a:lnTo>
                  <a:pt x="0" y="0"/>
                </a:lnTo>
                <a:close/>
              </a:path>
            </a:pathLst>
          </a:custGeom>
          <a:blipFill>
            <a:blip r:embed="rId4"/>
            <a:stretch>
              <a:fillRect l="0" t="0" r="0" b="0"/>
            </a:stretch>
          </a:blipFill>
        </p:spPr>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TextBox 3" id="3"/>
          <p:cNvSpPr txBox="true"/>
          <p:nvPr/>
        </p:nvSpPr>
        <p:spPr>
          <a:xfrm rot="0">
            <a:off x="5173337" y="1111825"/>
            <a:ext cx="7260431" cy="1015964"/>
          </a:xfrm>
          <a:prstGeom prst="rect">
            <a:avLst/>
          </a:prstGeom>
        </p:spPr>
        <p:txBody>
          <a:bodyPr anchor="t" rtlCol="false" tIns="0" lIns="0" bIns="0" rIns="0">
            <a:spAutoFit/>
          </a:bodyPr>
          <a:lstStyle/>
          <a:p>
            <a:pPr algn="ctr">
              <a:lnSpc>
                <a:spcPts val="7872"/>
              </a:lnSpc>
              <a:spcBef>
                <a:spcPct val="0"/>
              </a:spcBef>
            </a:pPr>
            <a:r>
              <a:rPr lang="en-US" b="true" sz="7289" u="sng">
                <a:solidFill>
                  <a:srgbClr val="000000"/>
                </a:solidFill>
                <a:latin typeface="Cambria Bold"/>
                <a:ea typeface="Cambria Bold"/>
                <a:cs typeface="Cambria Bold"/>
                <a:sym typeface="Cambria Bold"/>
              </a:rPr>
              <a:t>Courses at MCTC </a:t>
            </a:r>
          </a:p>
        </p:txBody>
      </p:sp>
      <p:sp>
        <p:nvSpPr>
          <p:cNvPr name="Freeform 4" id="4"/>
          <p:cNvSpPr/>
          <p:nvPr/>
        </p:nvSpPr>
        <p:spPr>
          <a:xfrm flipH="false" flipV="false" rot="0">
            <a:off x="3995715" y="599418"/>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3">
              <a:alphaModFix amt="6999"/>
            </a:blip>
            <a:stretch>
              <a:fillRect l="0" t="0" r="0" b="0"/>
            </a:stretch>
          </a:blipFill>
        </p:spPr>
      </p:sp>
      <p:sp>
        <p:nvSpPr>
          <p:cNvPr name="Freeform 5" id="5"/>
          <p:cNvSpPr/>
          <p:nvPr/>
        </p:nvSpPr>
        <p:spPr>
          <a:xfrm flipH="false" flipV="false" rot="0">
            <a:off x="13265467" y="2132792"/>
            <a:ext cx="4065236" cy="3660804"/>
          </a:xfrm>
          <a:custGeom>
            <a:avLst/>
            <a:gdLst/>
            <a:ahLst/>
            <a:cxnLst/>
            <a:rect r="r" b="b" t="t" l="l"/>
            <a:pathLst>
              <a:path h="3660804" w="4065236">
                <a:moveTo>
                  <a:pt x="0" y="0"/>
                </a:moveTo>
                <a:lnTo>
                  <a:pt x="4065236" y="0"/>
                </a:lnTo>
                <a:lnTo>
                  <a:pt x="4065236" y="3660804"/>
                </a:lnTo>
                <a:lnTo>
                  <a:pt x="0" y="3660804"/>
                </a:lnTo>
                <a:lnTo>
                  <a:pt x="0" y="0"/>
                </a:lnTo>
                <a:close/>
              </a:path>
            </a:pathLst>
          </a:custGeom>
          <a:blipFill>
            <a:blip r:embed="rId4"/>
            <a:stretch>
              <a:fillRect l="0" t="0" r="0" b="0"/>
            </a:stretch>
          </a:blipFill>
        </p:spPr>
      </p:sp>
      <p:sp>
        <p:nvSpPr>
          <p:cNvPr name="Freeform 6" id="6"/>
          <p:cNvSpPr/>
          <p:nvPr/>
        </p:nvSpPr>
        <p:spPr>
          <a:xfrm flipH="false" flipV="false" rot="0">
            <a:off x="892734" y="1256245"/>
            <a:ext cx="3261339" cy="2180232"/>
          </a:xfrm>
          <a:custGeom>
            <a:avLst/>
            <a:gdLst/>
            <a:ahLst/>
            <a:cxnLst/>
            <a:rect r="r" b="b" t="t" l="l"/>
            <a:pathLst>
              <a:path h="2180232" w="3261339">
                <a:moveTo>
                  <a:pt x="0" y="0"/>
                </a:moveTo>
                <a:lnTo>
                  <a:pt x="3261338" y="0"/>
                </a:lnTo>
                <a:lnTo>
                  <a:pt x="3261338" y="2180232"/>
                </a:lnTo>
                <a:lnTo>
                  <a:pt x="0" y="2180232"/>
                </a:lnTo>
                <a:lnTo>
                  <a:pt x="0" y="0"/>
                </a:lnTo>
                <a:close/>
              </a:path>
            </a:pathLst>
          </a:custGeom>
          <a:blipFill>
            <a:blip r:embed="rId5"/>
            <a:stretch>
              <a:fillRect l="0" t="0" r="0" b="0"/>
            </a:stretch>
          </a:blipFill>
        </p:spPr>
      </p:sp>
      <p:sp>
        <p:nvSpPr>
          <p:cNvPr name="Freeform 7" id="7"/>
          <p:cNvSpPr/>
          <p:nvPr/>
        </p:nvSpPr>
        <p:spPr>
          <a:xfrm flipH="false" flipV="false" rot="0">
            <a:off x="855246" y="3700722"/>
            <a:ext cx="3298827" cy="2474120"/>
          </a:xfrm>
          <a:custGeom>
            <a:avLst/>
            <a:gdLst/>
            <a:ahLst/>
            <a:cxnLst/>
            <a:rect r="r" b="b" t="t" l="l"/>
            <a:pathLst>
              <a:path h="2474120" w="3298827">
                <a:moveTo>
                  <a:pt x="0" y="0"/>
                </a:moveTo>
                <a:lnTo>
                  <a:pt x="3298826" y="0"/>
                </a:lnTo>
                <a:lnTo>
                  <a:pt x="3298826" y="2474120"/>
                </a:lnTo>
                <a:lnTo>
                  <a:pt x="0" y="2474120"/>
                </a:lnTo>
                <a:lnTo>
                  <a:pt x="0" y="0"/>
                </a:lnTo>
                <a:close/>
              </a:path>
            </a:pathLst>
          </a:custGeom>
          <a:blipFill>
            <a:blip r:embed="rId6"/>
            <a:stretch>
              <a:fillRect l="0" t="0" r="0" b="0"/>
            </a:stretch>
          </a:blipFill>
        </p:spPr>
      </p:sp>
      <p:sp>
        <p:nvSpPr>
          <p:cNvPr name="Freeform 8" id="8"/>
          <p:cNvSpPr/>
          <p:nvPr/>
        </p:nvSpPr>
        <p:spPr>
          <a:xfrm flipH="false" flipV="false" rot="0">
            <a:off x="855246" y="6445915"/>
            <a:ext cx="3298827" cy="2474120"/>
          </a:xfrm>
          <a:custGeom>
            <a:avLst/>
            <a:gdLst/>
            <a:ahLst/>
            <a:cxnLst/>
            <a:rect r="r" b="b" t="t" l="l"/>
            <a:pathLst>
              <a:path h="2474120" w="3298827">
                <a:moveTo>
                  <a:pt x="0" y="0"/>
                </a:moveTo>
                <a:lnTo>
                  <a:pt x="3298826" y="0"/>
                </a:lnTo>
                <a:lnTo>
                  <a:pt x="3298826" y="2474120"/>
                </a:lnTo>
                <a:lnTo>
                  <a:pt x="0" y="2474120"/>
                </a:lnTo>
                <a:lnTo>
                  <a:pt x="0" y="0"/>
                </a:lnTo>
                <a:close/>
              </a:path>
            </a:pathLst>
          </a:custGeom>
          <a:blipFill>
            <a:blip r:embed="rId7"/>
            <a:stretch>
              <a:fillRect l="0" t="0" r="0" b="0"/>
            </a:stretch>
          </a:blipFill>
        </p:spPr>
      </p:sp>
      <p:sp>
        <p:nvSpPr>
          <p:cNvPr name="TextBox 9" id="9"/>
          <p:cNvSpPr txBox="true"/>
          <p:nvPr/>
        </p:nvSpPr>
        <p:spPr>
          <a:xfrm rot="0">
            <a:off x="9755386" y="2374936"/>
            <a:ext cx="3258272" cy="5923915"/>
          </a:xfrm>
          <a:prstGeom prst="rect">
            <a:avLst/>
          </a:prstGeom>
        </p:spPr>
        <p:txBody>
          <a:bodyPr anchor="t" rtlCol="false" tIns="0" lIns="0" bIns="0" rIns="0">
            <a:spAutoFit/>
          </a:bodyPr>
          <a:lstStyle/>
          <a:p>
            <a:pPr algn="ctr">
              <a:lnSpc>
                <a:spcPts val="3456"/>
              </a:lnSpc>
            </a:pPr>
            <a:r>
              <a:rPr lang="en-US" b="true" sz="3200" u="sng">
                <a:solidFill>
                  <a:srgbClr val="000000"/>
                </a:solidFill>
                <a:latin typeface="Cambria Bold"/>
                <a:ea typeface="Cambria Bold"/>
                <a:cs typeface="Cambria Bold"/>
                <a:sym typeface="Cambria Bold"/>
              </a:rPr>
              <a:t>Public Services</a:t>
            </a:r>
          </a:p>
          <a:p>
            <a:pPr algn="ctr">
              <a:lnSpc>
                <a:spcPts val="4384"/>
              </a:lnSpc>
            </a:pPr>
            <a:r>
              <a:rPr lang="en-US" sz="3200">
                <a:solidFill>
                  <a:srgbClr val="000000"/>
                </a:solidFill>
                <a:latin typeface="Cambria"/>
                <a:ea typeface="Cambria"/>
                <a:cs typeface="Cambria"/>
                <a:sym typeface="Cambria"/>
              </a:rPr>
              <a:t>Clinical Rotation</a:t>
            </a:r>
          </a:p>
          <a:p>
            <a:pPr algn="ctr">
              <a:lnSpc>
                <a:spcPts val="4384"/>
              </a:lnSpc>
            </a:pPr>
            <a:r>
              <a:rPr lang="en-US" sz="3200">
                <a:solidFill>
                  <a:srgbClr val="000000"/>
                </a:solidFill>
                <a:latin typeface="Cambria"/>
                <a:ea typeface="Cambria"/>
                <a:cs typeface="Cambria"/>
                <a:sym typeface="Cambria"/>
              </a:rPr>
              <a:t>Cosmetology</a:t>
            </a:r>
          </a:p>
          <a:p>
            <a:pPr algn="ctr">
              <a:lnSpc>
                <a:spcPts val="4384"/>
              </a:lnSpc>
            </a:pPr>
            <a:r>
              <a:rPr lang="en-US" sz="3200">
                <a:solidFill>
                  <a:srgbClr val="000000"/>
                </a:solidFill>
                <a:latin typeface="Cambria"/>
                <a:ea typeface="Cambria"/>
                <a:cs typeface="Cambria"/>
                <a:sym typeface="Cambria"/>
              </a:rPr>
              <a:t>Dental Assisting</a:t>
            </a:r>
          </a:p>
          <a:p>
            <a:pPr algn="ctr">
              <a:lnSpc>
                <a:spcPts val="4384"/>
              </a:lnSpc>
            </a:pPr>
            <a:r>
              <a:rPr lang="en-US" sz="3200">
                <a:solidFill>
                  <a:srgbClr val="000000"/>
                </a:solidFill>
                <a:latin typeface="Cambria"/>
                <a:ea typeface="Cambria"/>
                <a:cs typeface="Cambria"/>
                <a:sym typeface="Cambria"/>
              </a:rPr>
              <a:t>Education</a:t>
            </a:r>
          </a:p>
          <a:p>
            <a:pPr algn="ctr">
              <a:lnSpc>
                <a:spcPts val="4384"/>
              </a:lnSpc>
            </a:pPr>
            <a:r>
              <a:rPr lang="en-US" sz="3200">
                <a:solidFill>
                  <a:srgbClr val="000000"/>
                </a:solidFill>
                <a:latin typeface="Cambria"/>
                <a:ea typeface="Cambria"/>
                <a:cs typeface="Cambria"/>
                <a:sym typeface="Cambria"/>
              </a:rPr>
              <a:t>EMT-Basic</a:t>
            </a:r>
          </a:p>
          <a:p>
            <a:pPr algn="ctr">
              <a:lnSpc>
                <a:spcPts val="4384"/>
              </a:lnSpc>
            </a:pPr>
            <a:r>
              <a:rPr lang="en-US" sz="3200">
                <a:solidFill>
                  <a:srgbClr val="000000"/>
                </a:solidFill>
                <a:latin typeface="Cambria"/>
                <a:ea typeface="Cambria"/>
                <a:cs typeface="Cambria"/>
                <a:sym typeface="Cambria"/>
              </a:rPr>
              <a:t>Health Science</a:t>
            </a:r>
          </a:p>
          <a:p>
            <a:pPr algn="ctr">
              <a:lnSpc>
                <a:spcPts val="4384"/>
              </a:lnSpc>
            </a:pPr>
            <a:r>
              <a:rPr lang="en-US" sz="3200">
                <a:solidFill>
                  <a:srgbClr val="000000"/>
                </a:solidFill>
                <a:latin typeface="Cambria"/>
                <a:ea typeface="Cambria"/>
                <a:cs typeface="Cambria"/>
                <a:sym typeface="Cambria"/>
              </a:rPr>
              <a:t>Law Enforcement</a:t>
            </a:r>
          </a:p>
          <a:p>
            <a:pPr algn="ctr">
              <a:lnSpc>
                <a:spcPts val="4384"/>
              </a:lnSpc>
            </a:pPr>
            <a:r>
              <a:rPr lang="en-US" sz="3200">
                <a:solidFill>
                  <a:srgbClr val="000000"/>
                </a:solidFill>
                <a:latin typeface="Cambria"/>
                <a:ea typeface="Cambria"/>
                <a:cs typeface="Cambria"/>
                <a:sym typeface="Cambria"/>
              </a:rPr>
              <a:t>Legal Studies</a:t>
            </a:r>
          </a:p>
          <a:p>
            <a:pPr algn="ctr">
              <a:lnSpc>
                <a:spcPts val="4384"/>
              </a:lnSpc>
            </a:pPr>
            <a:r>
              <a:rPr lang="en-US" sz="3200">
                <a:solidFill>
                  <a:srgbClr val="000000"/>
                </a:solidFill>
                <a:latin typeface="Cambria"/>
                <a:ea typeface="Cambria"/>
                <a:cs typeface="Cambria"/>
                <a:sym typeface="Cambria"/>
              </a:rPr>
              <a:t>Pharmacy Tech</a:t>
            </a:r>
          </a:p>
          <a:p>
            <a:pPr algn="ctr">
              <a:lnSpc>
                <a:spcPts val="4384"/>
              </a:lnSpc>
            </a:pPr>
          </a:p>
        </p:txBody>
      </p:sp>
      <p:sp>
        <p:nvSpPr>
          <p:cNvPr name="TextBox 10" id="10"/>
          <p:cNvSpPr txBox="true"/>
          <p:nvPr/>
        </p:nvSpPr>
        <p:spPr>
          <a:xfrm rot="0">
            <a:off x="4518310" y="2382750"/>
            <a:ext cx="4776697" cy="6840741"/>
          </a:xfrm>
          <a:prstGeom prst="rect">
            <a:avLst/>
          </a:prstGeom>
        </p:spPr>
        <p:txBody>
          <a:bodyPr anchor="t" rtlCol="false" tIns="0" lIns="0" bIns="0" rIns="0">
            <a:spAutoFit/>
          </a:bodyPr>
          <a:lstStyle/>
          <a:p>
            <a:pPr algn="ctr">
              <a:lnSpc>
                <a:spcPts val="2952"/>
              </a:lnSpc>
              <a:spcBef>
                <a:spcPct val="0"/>
              </a:spcBef>
            </a:pPr>
            <a:r>
              <a:rPr lang="en-US" b="true" sz="2734" u="sng">
                <a:solidFill>
                  <a:srgbClr val="000000"/>
                </a:solidFill>
                <a:latin typeface="Cambria Bold"/>
                <a:ea typeface="Cambria Bold"/>
                <a:cs typeface="Cambria Bold"/>
                <a:sym typeface="Cambria Bold"/>
              </a:rPr>
              <a:t>Business &amp; Industry</a:t>
            </a:r>
          </a:p>
          <a:p>
            <a:pPr algn="ctr">
              <a:lnSpc>
                <a:spcPts val="3827"/>
              </a:lnSpc>
            </a:pPr>
            <a:r>
              <a:rPr lang="en-US" sz="2734">
                <a:solidFill>
                  <a:srgbClr val="000000"/>
                </a:solidFill>
                <a:latin typeface="Cambria"/>
                <a:ea typeface="Cambria"/>
                <a:cs typeface="Cambria"/>
                <a:sym typeface="Cambria"/>
              </a:rPr>
              <a:t>Architectural Design</a:t>
            </a:r>
          </a:p>
          <a:p>
            <a:pPr algn="ctr">
              <a:lnSpc>
                <a:spcPts val="3827"/>
              </a:lnSpc>
            </a:pPr>
            <a:r>
              <a:rPr lang="en-US" sz="2734">
                <a:solidFill>
                  <a:srgbClr val="000000"/>
                </a:solidFill>
                <a:latin typeface="Cambria"/>
                <a:ea typeface="Cambria"/>
                <a:cs typeface="Cambria"/>
                <a:sym typeface="Cambria"/>
              </a:rPr>
              <a:t>Automotive Technology</a:t>
            </a:r>
          </a:p>
          <a:p>
            <a:pPr algn="ctr">
              <a:lnSpc>
                <a:spcPts val="3827"/>
              </a:lnSpc>
            </a:pPr>
            <a:r>
              <a:rPr lang="en-US" sz="2734">
                <a:solidFill>
                  <a:srgbClr val="000000"/>
                </a:solidFill>
                <a:latin typeface="Cambria"/>
                <a:ea typeface="Cambria"/>
                <a:cs typeface="Cambria"/>
                <a:sym typeface="Cambria"/>
              </a:rPr>
              <a:t>Cisco Internetworking Technologies</a:t>
            </a:r>
          </a:p>
          <a:p>
            <a:pPr algn="ctr">
              <a:lnSpc>
                <a:spcPts val="3827"/>
              </a:lnSpc>
            </a:pPr>
            <a:r>
              <a:rPr lang="en-US" sz="2734">
                <a:solidFill>
                  <a:srgbClr val="000000"/>
                </a:solidFill>
                <a:latin typeface="Cambria"/>
                <a:ea typeface="Cambria"/>
                <a:cs typeface="Cambria"/>
                <a:sym typeface="Cambria"/>
              </a:rPr>
              <a:t>Computer Technician</a:t>
            </a:r>
          </a:p>
          <a:p>
            <a:pPr algn="ctr">
              <a:lnSpc>
                <a:spcPts val="3827"/>
              </a:lnSpc>
            </a:pPr>
            <a:r>
              <a:rPr lang="en-US" sz="2734">
                <a:solidFill>
                  <a:srgbClr val="000000"/>
                </a:solidFill>
                <a:latin typeface="Cambria"/>
                <a:ea typeface="Cambria"/>
                <a:cs typeface="Cambria"/>
                <a:sym typeface="Cambria"/>
              </a:rPr>
              <a:t>Construction Trades</a:t>
            </a:r>
          </a:p>
          <a:p>
            <a:pPr algn="ctr">
              <a:lnSpc>
                <a:spcPts val="3827"/>
              </a:lnSpc>
            </a:pPr>
            <a:r>
              <a:rPr lang="en-US" sz="2734">
                <a:solidFill>
                  <a:srgbClr val="000000"/>
                </a:solidFill>
                <a:latin typeface="Cambria"/>
                <a:ea typeface="Cambria"/>
                <a:cs typeface="Cambria"/>
                <a:sym typeface="Cambria"/>
              </a:rPr>
              <a:t>Culinary Arts</a:t>
            </a:r>
          </a:p>
          <a:p>
            <a:pPr algn="ctr">
              <a:lnSpc>
                <a:spcPts val="3827"/>
              </a:lnSpc>
            </a:pPr>
            <a:r>
              <a:rPr lang="en-US" sz="2734">
                <a:solidFill>
                  <a:srgbClr val="000000"/>
                </a:solidFill>
                <a:latin typeface="Cambria"/>
                <a:ea typeface="Cambria"/>
                <a:cs typeface="Cambria"/>
                <a:sym typeface="Cambria"/>
              </a:rPr>
              <a:t>Cyber Security</a:t>
            </a:r>
          </a:p>
          <a:p>
            <a:pPr algn="ctr">
              <a:lnSpc>
                <a:spcPts val="3827"/>
              </a:lnSpc>
            </a:pPr>
            <a:r>
              <a:rPr lang="en-US" sz="2734">
                <a:solidFill>
                  <a:srgbClr val="000000"/>
                </a:solidFill>
                <a:latin typeface="Cambria"/>
                <a:ea typeface="Cambria"/>
                <a:cs typeface="Cambria"/>
                <a:sym typeface="Cambria"/>
              </a:rPr>
              <a:t>Digital Audio</a:t>
            </a:r>
          </a:p>
          <a:p>
            <a:pPr algn="ctr">
              <a:lnSpc>
                <a:spcPts val="3827"/>
              </a:lnSpc>
            </a:pPr>
            <a:r>
              <a:rPr lang="en-US" sz="2734">
                <a:solidFill>
                  <a:srgbClr val="000000"/>
                </a:solidFill>
                <a:latin typeface="Cambria"/>
                <a:ea typeface="Cambria"/>
                <a:cs typeface="Cambria"/>
                <a:sym typeface="Cambria"/>
              </a:rPr>
              <a:t>Film</a:t>
            </a:r>
          </a:p>
          <a:p>
            <a:pPr algn="ctr">
              <a:lnSpc>
                <a:spcPts val="3827"/>
              </a:lnSpc>
            </a:pPr>
            <a:r>
              <a:rPr lang="en-US" sz="2734">
                <a:solidFill>
                  <a:srgbClr val="000000"/>
                </a:solidFill>
                <a:latin typeface="Cambria"/>
                <a:ea typeface="Cambria"/>
                <a:cs typeface="Cambria"/>
                <a:sym typeface="Cambria"/>
              </a:rPr>
              <a:t>Manufacturing Engineering</a:t>
            </a:r>
          </a:p>
          <a:p>
            <a:pPr algn="ctr">
              <a:lnSpc>
                <a:spcPts val="3827"/>
              </a:lnSpc>
            </a:pPr>
            <a:r>
              <a:rPr lang="en-US" sz="2734">
                <a:solidFill>
                  <a:srgbClr val="000000"/>
                </a:solidFill>
                <a:latin typeface="Cambria"/>
                <a:ea typeface="Cambria"/>
                <a:cs typeface="Cambria"/>
                <a:sym typeface="Cambria"/>
              </a:rPr>
              <a:t>Veterinary</a:t>
            </a:r>
          </a:p>
          <a:p>
            <a:pPr algn="ctr">
              <a:lnSpc>
                <a:spcPts val="2696"/>
              </a:lnSpc>
              <a:spcBef>
                <a:spcPct val="0"/>
              </a:spcBef>
            </a:pPr>
          </a:p>
          <a:p>
            <a:pPr algn="ctr">
              <a:lnSpc>
                <a:spcPts val="2696"/>
              </a:lnSpc>
              <a:spcBef>
                <a:spcPct val="0"/>
              </a:spcBef>
            </a:pPr>
          </a:p>
        </p:txBody>
      </p:sp>
      <p:sp>
        <p:nvSpPr>
          <p:cNvPr name="TextBox 11" id="11"/>
          <p:cNvSpPr txBox="true"/>
          <p:nvPr/>
        </p:nvSpPr>
        <p:spPr>
          <a:xfrm rot="0">
            <a:off x="7945212" y="8327426"/>
            <a:ext cx="3319025" cy="1532255"/>
          </a:xfrm>
          <a:prstGeom prst="rect">
            <a:avLst/>
          </a:prstGeom>
        </p:spPr>
        <p:txBody>
          <a:bodyPr anchor="t" rtlCol="false" tIns="0" lIns="0" bIns="0" rIns="0">
            <a:spAutoFit/>
          </a:bodyPr>
          <a:lstStyle/>
          <a:p>
            <a:pPr algn="ctr">
              <a:lnSpc>
                <a:spcPts val="3456"/>
              </a:lnSpc>
            </a:pPr>
            <a:r>
              <a:rPr lang="en-US" b="true" sz="3200" u="sng">
                <a:solidFill>
                  <a:srgbClr val="000000"/>
                </a:solidFill>
                <a:latin typeface="Cambria Bold"/>
                <a:ea typeface="Cambria Bold"/>
                <a:cs typeface="Cambria Bold"/>
                <a:sym typeface="Cambria Bold"/>
              </a:rPr>
              <a:t>STEM</a:t>
            </a:r>
          </a:p>
          <a:p>
            <a:pPr algn="ctr">
              <a:lnSpc>
                <a:spcPts val="4544"/>
              </a:lnSpc>
            </a:pPr>
            <a:r>
              <a:rPr lang="en-US" sz="3200">
                <a:solidFill>
                  <a:srgbClr val="000000"/>
                </a:solidFill>
                <a:latin typeface="Cambria"/>
                <a:ea typeface="Cambria"/>
                <a:cs typeface="Cambria"/>
                <a:sym typeface="Cambria"/>
              </a:rPr>
              <a:t>Practicum in STEM</a:t>
            </a:r>
          </a:p>
          <a:p>
            <a:pPr algn="ctr">
              <a:lnSpc>
                <a:spcPts val="4544"/>
              </a:lnSpc>
            </a:pPr>
          </a:p>
        </p:txBody>
      </p:sp>
      <p:sp>
        <p:nvSpPr>
          <p:cNvPr name="TextBox 12" id="12"/>
          <p:cNvSpPr txBox="true"/>
          <p:nvPr/>
        </p:nvSpPr>
        <p:spPr>
          <a:xfrm rot="0">
            <a:off x="13638573" y="5969564"/>
            <a:ext cx="3319025" cy="1312926"/>
          </a:xfrm>
          <a:prstGeom prst="rect">
            <a:avLst/>
          </a:prstGeom>
        </p:spPr>
        <p:txBody>
          <a:bodyPr anchor="t" rtlCol="false" tIns="0" lIns="0" bIns="0" rIns="0">
            <a:spAutoFit/>
          </a:bodyPr>
          <a:lstStyle/>
          <a:p>
            <a:pPr algn="ctr">
              <a:lnSpc>
                <a:spcPts val="2592"/>
              </a:lnSpc>
              <a:spcBef>
                <a:spcPct val="0"/>
              </a:spcBef>
            </a:pPr>
            <a:r>
              <a:rPr lang="en-US" b="true" sz="2400">
                <a:solidFill>
                  <a:srgbClr val="000000"/>
                </a:solidFill>
                <a:latin typeface="Cambria Bold"/>
                <a:ea typeface="Cambria Bold"/>
                <a:cs typeface="Cambria Bold"/>
                <a:sym typeface="Cambria Bold"/>
              </a:rPr>
              <a:t>Scan QR to visit program page or visit https://www.katyisd.org/MCTC</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4762" y="-167811"/>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3"/>
            <a:stretch>
              <a:fillRect l="0" t="0" r="0" b="0"/>
            </a:stretch>
          </a:blipFill>
        </p:spPr>
      </p:sp>
      <p:sp>
        <p:nvSpPr>
          <p:cNvPr name="AutoShape 3" id="3"/>
          <p:cNvSpPr/>
          <p:nvPr/>
        </p:nvSpPr>
        <p:spPr>
          <a:xfrm rot="7717">
            <a:off x="2078361" y="3632200"/>
            <a:ext cx="14142734" cy="0"/>
          </a:xfrm>
          <a:prstGeom prst="line">
            <a:avLst/>
          </a:prstGeom>
          <a:ln cap="rnd" w="9525">
            <a:solidFill>
              <a:srgbClr val="E8D08F"/>
            </a:solidFill>
            <a:prstDash val="solid"/>
            <a:headEnd type="none" len="sm" w="sm"/>
            <a:tailEnd type="none" len="sm" w="sm"/>
          </a:ln>
        </p:spPr>
      </p:sp>
      <p:sp>
        <p:nvSpPr>
          <p:cNvPr name="TextBox 4" id="4"/>
          <p:cNvSpPr txBox="true"/>
          <p:nvPr/>
        </p:nvSpPr>
        <p:spPr>
          <a:xfrm rot="0">
            <a:off x="1234425" y="802501"/>
            <a:ext cx="15819150" cy="757047"/>
          </a:xfrm>
          <a:prstGeom prst="rect">
            <a:avLst/>
          </a:prstGeom>
        </p:spPr>
        <p:txBody>
          <a:bodyPr anchor="t" rtlCol="false" tIns="0" lIns="0" bIns="0" rIns="0">
            <a:spAutoFit/>
          </a:bodyPr>
          <a:lstStyle/>
          <a:p>
            <a:pPr algn="ctr">
              <a:lnSpc>
                <a:spcPts val="5724"/>
              </a:lnSpc>
            </a:pPr>
            <a:r>
              <a:rPr lang="en-US" b="true" sz="5300" u="sng">
                <a:solidFill>
                  <a:srgbClr val="262626"/>
                </a:solidFill>
                <a:latin typeface="Cambria Bold"/>
                <a:ea typeface="Cambria Bold"/>
                <a:cs typeface="Cambria Bold"/>
                <a:sym typeface="Cambria Bold"/>
              </a:rPr>
              <a:t>MILLER CAREER AND TECHNOLOGY</a:t>
            </a:r>
          </a:p>
        </p:txBody>
      </p:sp>
      <p:sp>
        <p:nvSpPr>
          <p:cNvPr name="TextBox 5" id="5"/>
          <p:cNvSpPr txBox="true"/>
          <p:nvPr/>
        </p:nvSpPr>
        <p:spPr>
          <a:xfrm rot="0">
            <a:off x="959788" y="1694532"/>
            <a:ext cx="16373186" cy="10342512"/>
          </a:xfrm>
          <a:prstGeom prst="rect">
            <a:avLst/>
          </a:prstGeom>
        </p:spPr>
        <p:txBody>
          <a:bodyPr anchor="t" rtlCol="false" tIns="0" lIns="0" bIns="0" rIns="0">
            <a:spAutoFit/>
          </a:bodyPr>
          <a:lstStyle/>
          <a:p>
            <a:pPr algn="l">
              <a:lnSpc>
                <a:spcPts val="4520"/>
              </a:lnSpc>
            </a:pPr>
          </a:p>
          <a:p>
            <a:pPr algn="l">
              <a:lnSpc>
                <a:spcPts val="4520"/>
              </a:lnSpc>
            </a:pPr>
          </a:p>
          <a:p>
            <a:pPr algn="l">
              <a:lnSpc>
                <a:spcPts val="4520"/>
              </a:lnSpc>
            </a:pPr>
            <a:r>
              <a:rPr lang="en-US" sz="3275" b="true">
                <a:solidFill>
                  <a:srgbClr val="DF1E26"/>
                </a:solidFill>
                <a:latin typeface="Cambria Bold"/>
                <a:ea typeface="Cambria Bold"/>
                <a:cs typeface="Cambria Bold"/>
                <a:sym typeface="Cambria Bold"/>
              </a:rPr>
              <a:t>Students will choose the courses in their plan in SchooLinks AND request the courses through the Miller tile in their MyKaty Cloud. This tile opens January 27 at 7am and closes February 28 at 11:59pm. </a:t>
            </a:r>
          </a:p>
          <a:p>
            <a:pPr algn="l">
              <a:lnSpc>
                <a:spcPts val="4520"/>
              </a:lnSpc>
            </a:pPr>
          </a:p>
          <a:p>
            <a:pPr algn="ctr">
              <a:lnSpc>
                <a:spcPts val="4520"/>
              </a:lnSpc>
            </a:pPr>
            <a:r>
              <a:rPr lang="en-US" b="true" sz="3275">
                <a:solidFill>
                  <a:srgbClr val="000000"/>
                </a:solidFill>
                <a:latin typeface="Cambria Bold"/>
                <a:ea typeface="Cambria Bold"/>
                <a:cs typeface="Cambria Bold"/>
                <a:sym typeface="Cambria Bold"/>
              </a:rPr>
              <a:t>MILLER CAREER CENTER Preview Nights:</a:t>
            </a:r>
          </a:p>
          <a:p>
            <a:pPr algn="ctr">
              <a:lnSpc>
                <a:spcPts val="4520"/>
              </a:lnSpc>
            </a:pPr>
          </a:p>
          <a:p>
            <a:pPr algn="ctr">
              <a:lnSpc>
                <a:spcPts val="4520"/>
              </a:lnSpc>
            </a:pPr>
            <a:r>
              <a:rPr lang="en-US" b="true" sz="3275">
                <a:solidFill>
                  <a:srgbClr val="000000"/>
                </a:solidFill>
                <a:latin typeface="Cambria Bold"/>
                <a:ea typeface="Cambria Bold"/>
                <a:cs typeface="Cambria Bold"/>
                <a:sym typeface="Cambria Bold"/>
              </a:rPr>
              <a:t>Current 9th - 11th grade is Jan 27 from 6:00 to 7:30pm</a:t>
            </a:r>
          </a:p>
          <a:p>
            <a:pPr algn="ctr">
              <a:lnSpc>
                <a:spcPts val="4520"/>
              </a:lnSpc>
            </a:pPr>
            <a:r>
              <a:rPr lang="en-US" b="true" sz="3275">
                <a:solidFill>
                  <a:srgbClr val="000000"/>
                </a:solidFill>
                <a:latin typeface="Cambria Bold"/>
                <a:ea typeface="Cambria Bold"/>
                <a:cs typeface="Cambria Bold"/>
                <a:sym typeface="Cambria Bold"/>
              </a:rPr>
              <a:t>Current 6th - 8th grade is Feb 24 from 6:00 to 7:30pm</a:t>
            </a:r>
          </a:p>
          <a:p>
            <a:pPr algn="ctr">
              <a:lnSpc>
                <a:spcPts val="4520"/>
              </a:lnSpc>
            </a:pPr>
          </a:p>
          <a:p>
            <a:pPr algn="l">
              <a:lnSpc>
                <a:spcPts val="4520"/>
              </a:lnSpc>
            </a:pPr>
          </a:p>
          <a:p>
            <a:pPr algn="ctr">
              <a:lnSpc>
                <a:spcPts val="4520"/>
              </a:lnSpc>
            </a:pPr>
          </a:p>
          <a:p>
            <a:pPr algn="ctr">
              <a:lnSpc>
                <a:spcPts val="4520"/>
              </a:lnSpc>
            </a:pPr>
          </a:p>
          <a:p>
            <a:pPr algn="l">
              <a:lnSpc>
                <a:spcPts val="4716"/>
              </a:lnSpc>
            </a:pPr>
          </a:p>
          <a:p>
            <a:pPr algn="ctr">
              <a:lnSpc>
                <a:spcPts val="4716"/>
              </a:lnSpc>
            </a:pPr>
          </a:p>
          <a:p>
            <a:pPr algn="ctr">
              <a:lnSpc>
                <a:spcPts val="4716"/>
              </a:lnSpc>
            </a:pPr>
          </a:p>
          <a:p>
            <a:pPr algn="ctr">
              <a:lnSpc>
                <a:spcPts val="4716"/>
              </a:lnSpc>
            </a:pPr>
          </a:p>
        </p:txBody>
      </p:sp>
      <p:sp>
        <p:nvSpPr>
          <p:cNvPr name="Freeform 6" id="6"/>
          <p:cNvSpPr/>
          <p:nvPr/>
        </p:nvSpPr>
        <p:spPr>
          <a:xfrm flipH="false" flipV="false" rot="0">
            <a:off x="4233760" y="461758"/>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4">
              <a:alphaModFix amt="14000"/>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4762" y="-167811"/>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2"/>
            <a:stretch>
              <a:fillRect l="0" t="0" r="0" b="0"/>
            </a:stretch>
          </a:blipFill>
        </p:spPr>
      </p:sp>
      <p:sp>
        <p:nvSpPr>
          <p:cNvPr name="TextBox 3" id="3"/>
          <p:cNvSpPr txBox="true"/>
          <p:nvPr/>
        </p:nvSpPr>
        <p:spPr>
          <a:xfrm rot="0">
            <a:off x="1028700" y="1692197"/>
            <a:ext cx="7758679" cy="6840094"/>
          </a:xfrm>
          <a:prstGeom prst="rect">
            <a:avLst/>
          </a:prstGeom>
        </p:spPr>
        <p:txBody>
          <a:bodyPr anchor="t" rtlCol="false" tIns="0" lIns="0" bIns="0" rIns="0">
            <a:spAutoFit/>
          </a:bodyPr>
          <a:lstStyle/>
          <a:p>
            <a:pPr algn="l" marL="842004" indent="-421002" lvl="1">
              <a:lnSpc>
                <a:spcPts val="5420"/>
              </a:lnSpc>
              <a:buFont typeface="Arial"/>
              <a:buChar char="•"/>
            </a:pPr>
            <a:r>
              <a:rPr lang="en-US" sz="3899">
                <a:solidFill>
                  <a:srgbClr val="000000"/>
                </a:solidFill>
                <a:latin typeface="Cambria"/>
                <a:ea typeface="Cambria"/>
                <a:cs typeface="Cambria"/>
                <a:sym typeface="Cambria"/>
              </a:rPr>
              <a:t>Choose a pathway that you are interested in</a:t>
            </a:r>
          </a:p>
          <a:p>
            <a:pPr algn="l" marL="842004" indent="-421002" lvl="1">
              <a:lnSpc>
                <a:spcPts val="5420"/>
              </a:lnSpc>
              <a:buFont typeface="Arial"/>
              <a:buChar char="•"/>
            </a:pPr>
            <a:r>
              <a:rPr lang="en-US" sz="3899">
                <a:solidFill>
                  <a:srgbClr val="000000"/>
                </a:solidFill>
                <a:latin typeface="Cambria"/>
                <a:ea typeface="Cambria"/>
                <a:cs typeface="Cambria"/>
                <a:sym typeface="Cambria"/>
              </a:rPr>
              <a:t>Counselors help plan all prerequisite courses needed for MCTC</a:t>
            </a:r>
          </a:p>
          <a:p>
            <a:pPr algn="l" marL="842004" indent="-421002" lvl="1">
              <a:lnSpc>
                <a:spcPts val="5420"/>
              </a:lnSpc>
              <a:buFont typeface="Arial"/>
              <a:buChar char="•"/>
            </a:pPr>
            <a:r>
              <a:rPr lang="en-US" sz="3899">
                <a:solidFill>
                  <a:srgbClr val="000000"/>
                </a:solidFill>
                <a:latin typeface="Cambria"/>
                <a:ea typeface="Cambria"/>
                <a:cs typeface="Cambria"/>
                <a:sym typeface="Cambria"/>
              </a:rPr>
              <a:t>Most MCTC course are two periods, some are three. Plan to be there half of the school day. </a:t>
            </a:r>
          </a:p>
          <a:p>
            <a:pPr algn="l" marL="842004" indent="-421002" lvl="1">
              <a:lnSpc>
                <a:spcPts val="5420"/>
              </a:lnSpc>
              <a:buFont typeface="Arial"/>
              <a:buChar char="•"/>
            </a:pPr>
            <a:r>
              <a:rPr lang="en-US" sz="3899">
                <a:solidFill>
                  <a:srgbClr val="000000"/>
                </a:solidFill>
                <a:latin typeface="Cambria"/>
                <a:ea typeface="Cambria"/>
                <a:cs typeface="Cambria"/>
                <a:sym typeface="Cambria"/>
              </a:rPr>
              <a:t>Buses avaliable.  </a:t>
            </a:r>
          </a:p>
          <a:p>
            <a:pPr algn="ctr">
              <a:lnSpc>
                <a:spcPts val="5420"/>
              </a:lnSpc>
            </a:pPr>
          </a:p>
        </p:txBody>
      </p:sp>
      <p:sp>
        <p:nvSpPr>
          <p:cNvPr name="Freeform 4" id="4"/>
          <p:cNvSpPr/>
          <p:nvPr/>
        </p:nvSpPr>
        <p:spPr>
          <a:xfrm flipH="false" flipV="false" rot="0">
            <a:off x="9367655" y="2111879"/>
            <a:ext cx="7891645" cy="5340810"/>
          </a:xfrm>
          <a:custGeom>
            <a:avLst/>
            <a:gdLst/>
            <a:ahLst/>
            <a:cxnLst/>
            <a:rect r="r" b="b" t="t" l="l"/>
            <a:pathLst>
              <a:path h="5340810" w="7891645">
                <a:moveTo>
                  <a:pt x="0" y="0"/>
                </a:moveTo>
                <a:lnTo>
                  <a:pt x="7891645" y="0"/>
                </a:lnTo>
                <a:lnTo>
                  <a:pt x="7891645" y="5340810"/>
                </a:lnTo>
                <a:lnTo>
                  <a:pt x="0" y="5340810"/>
                </a:lnTo>
                <a:lnTo>
                  <a:pt x="0" y="0"/>
                </a:lnTo>
                <a:close/>
              </a:path>
            </a:pathLst>
          </a:custGeom>
          <a:blipFill>
            <a:blip r:embed="rId3"/>
            <a:stretch>
              <a:fillRect l="0" t="0" r="0" b="0"/>
            </a:stretch>
          </a:blipFill>
        </p:spPr>
      </p:sp>
      <p:sp>
        <p:nvSpPr>
          <p:cNvPr name="TextBox 5" id="5"/>
          <p:cNvSpPr txBox="true"/>
          <p:nvPr/>
        </p:nvSpPr>
        <p:spPr>
          <a:xfrm rot="0">
            <a:off x="1234425" y="802501"/>
            <a:ext cx="15819150" cy="757047"/>
          </a:xfrm>
          <a:prstGeom prst="rect">
            <a:avLst/>
          </a:prstGeom>
        </p:spPr>
        <p:txBody>
          <a:bodyPr anchor="t" rtlCol="false" tIns="0" lIns="0" bIns="0" rIns="0">
            <a:spAutoFit/>
          </a:bodyPr>
          <a:lstStyle/>
          <a:p>
            <a:pPr algn="ctr">
              <a:lnSpc>
                <a:spcPts val="5724"/>
              </a:lnSpc>
            </a:pPr>
            <a:r>
              <a:rPr lang="en-US" b="true" sz="5300" u="sng">
                <a:solidFill>
                  <a:srgbClr val="262626"/>
                </a:solidFill>
                <a:latin typeface="Cambria Bold"/>
                <a:ea typeface="Cambria Bold"/>
                <a:cs typeface="Cambria Bold"/>
                <a:sym typeface="Cambria Bold"/>
              </a:rPr>
              <a:t>MILLER CAREER AND TECHNOLOGY</a:t>
            </a:r>
          </a:p>
        </p:txBody>
      </p:sp>
      <p:sp>
        <p:nvSpPr>
          <p:cNvPr name="Freeform 6" id="6"/>
          <p:cNvSpPr/>
          <p:nvPr/>
        </p:nvSpPr>
        <p:spPr>
          <a:xfrm flipH="false" flipV="false" rot="0">
            <a:off x="3488236" y="461758"/>
            <a:ext cx="9825242" cy="9825242"/>
          </a:xfrm>
          <a:custGeom>
            <a:avLst/>
            <a:gdLst/>
            <a:ahLst/>
            <a:cxnLst/>
            <a:rect r="r" b="b" t="t" l="l"/>
            <a:pathLst>
              <a:path h="9825242" w="9825242">
                <a:moveTo>
                  <a:pt x="0" y="0"/>
                </a:moveTo>
                <a:lnTo>
                  <a:pt x="9825241" y="0"/>
                </a:lnTo>
                <a:lnTo>
                  <a:pt x="9825241" y="9825242"/>
                </a:lnTo>
                <a:lnTo>
                  <a:pt x="0" y="9825242"/>
                </a:lnTo>
                <a:lnTo>
                  <a:pt x="0" y="0"/>
                </a:lnTo>
                <a:close/>
              </a:path>
            </a:pathLst>
          </a:custGeom>
          <a:blipFill>
            <a:blip r:embed="rId4">
              <a:alphaModFix amt="4000"/>
            </a:blip>
            <a:stretch>
              <a:fillRect l="0" t="0" r="0" b="0"/>
            </a:stretch>
          </a:blipFill>
        </p:spPr>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TextBox 3" id="3"/>
          <p:cNvSpPr txBox="true"/>
          <p:nvPr/>
        </p:nvSpPr>
        <p:spPr>
          <a:xfrm rot="0">
            <a:off x="5383411" y="1301392"/>
            <a:ext cx="7521178" cy="495300"/>
          </a:xfrm>
          <a:prstGeom prst="rect">
            <a:avLst/>
          </a:prstGeom>
        </p:spPr>
        <p:txBody>
          <a:bodyPr anchor="t" rtlCol="false" tIns="0" lIns="0" bIns="0" rIns="0">
            <a:spAutoFit/>
          </a:bodyPr>
          <a:lstStyle/>
          <a:p>
            <a:pPr algn="ctr">
              <a:lnSpc>
                <a:spcPts val="3839"/>
              </a:lnSpc>
              <a:spcBef>
                <a:spcPct val="0"/>
              </a:spcBef>
            </a:pPr>
            <a:r>
              <a:rPr lang="en-US" b="true" sz="3199" u="sng">
                <a:solidFill>
                  <a:srgbClr val="000000"/>
                </a:solidFill>
                <a:latin typeface="Cambria Bold"/>
                <a:ea typeface="Cambria Bold"/>
                <a:cs typeface="Cambria Bold"/>
                <a:sym typeface="Cambria Bold"/>
              </a:rPr>
              <a:t>KAP Courses- Katy Advanced Placement </a:t>
            </a:r>
          </a:p>
        </p:txBody>
      </p:sp>
      <p:sp>
        <p:nvSpPr>
          <p:cNvPr name="Freeform 4" id="4"/>
          <p:cNvSpPr/>
          <p:nvPr/>
        </p:nvSpPr>
        <p:spPr>
          <a:xfrm flipH="false" flipV="false" rot="0">
            <a:off x="3636849" y="229539"/>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3">
              <a:alphaModFix amt="12000"/>
            </a:blip>
            <a:stretch>
              <a:fillRect l="0" t="0" r="0" b="0"/>
            </a:stretch>
          </a:blipFill>
        </p:spPr>
      </p:sp>
      <p:sp>
        <p:nvSpPr>
          <p:cNvPr name="TextBox 5" id="5"/>
          <p:cNvSpPr txBox="true"/>
          <p:nvPr/>
        </p:nvSpPr>
        <p:spPr>
          <a:xfrm rot="0">
            <a:off x="1522227" y="2605789"/>
            <a:ext cx="15580039" cy="4705350"/>
          </a:xfrm>
          <a:prstGeom prst="rect">
            <a:avLst/>
          </a:prstGeom>
        </p:spPr>
        <p:txBody>
          <a:bodyPr anchor="t" rtlCol="false" tIns="0" lIns="0" bIns="0" rIns="0">
            <a:spAutoFit/>
          </a:bodyPr>
          <a:lstStyle/>
          <a:p>
            <a:pPr algn="l">
              <a:lnSpc>
                <a:spcPts val="3120"/>
              </a:lnSpc>
            </a:pPr>
            <a:r>
              <a:rPr lang="en-US" sz="2600">
                <a:solidFill>
                  <a:srgbClr val="000000"/>
                </a:solidFill>
                <a:latin typeface="Cambria"/>
                <a:ea typeface="Cambria"/>
                <a:cs typeface="Cambria"/>
                <a:sym typeface="Cambria"/>
              </a:rPr>
              <a:t>Katy ISD offers KAP courses in language arts, social studies, science and mathematics. Additional options are available in languages other than English, beginning with level III</a:t>
            </a:r>
          </a:p>
          <a:p>
            <a:pPr algn="l">
              <a:lnSpc>
                <a:spcPts val="3120"/>
              </a:lnSpc>
            </a:pPr>
          </a:p>
          <a:p>
            <a:pPr algn="l">
              <a:lnSpc>
                <a:spcPts val="3120"/>
              </a:lnSpc>
            </a:pPr>
            <a:r>
              <a:rPr lang="en-US" sz="2600">
                <a:solidFill>
                  <a:srgbClr val="000000"/>
                </a:solidFill>
                <a:latin typeface="Cambria"/>
                <a:ea typeface="Cambria"/>
                <a:cs typeface="Cambria"/>
                <a:sym typeface="Cambria"/>
              </a:rPr>
              <a:t>The goals of KAP are to:</a:t>
            </a:r>
          </a:p>
          <a:p>
            <a:pPr algn="l">
              <a:lnSpc>
                <a:spcPts val="3120"/>
              </a:lnSpc>
            </a:pPr>
          </a:p>
          <a:p>
            <a:pPr algn="l" marL="561341" indent="-280670" lvl="1">
              <a:lnSpc>
                <a:spcPts val="3120"/>
              </a:lnSpc>
              <a:buFont typeface="Arial"/>
              <a:buChar char="•"/>
            </a:pPr>
            <a:r>
              <a:rPr lang="en-US" sz="2600">
                <a:solidFill>
                  <a:srgbClr val="000000"/>
                </a:solidFill>
                <a:latin typeface="Cambria"/>
                <a:ea typeface="Cambria"/>
                <a:cs typeface="Cambria"/>
                <a:sym typeface="Cambria"/>
              </a:rPr>
              <a:t>help students develop academic skills needed for success in AP</a:t>
            </a:r>
          </a:p>
          <a:p>
            <a:pPr algn="l" marL="561341" indent="-280670" lvl="1">
              <a:lnSpc>
                <a:spcPts val="3120"/>
              </a:lnSpc>
              <a:buFont typeface="Arial"/>
              <a:buChar char="•"/>
            </a:pPr>
            <a:r>
              <a:rPr lang="en-US" sz="2600">
                <a:solidFill>
                  <a:srgbClr val="000000"/>
                </a:solidFill>
                <a:latin typeface="Cambria"/>
                <a:ea typeface="Cambria"/>
                <a:cs typeface="Cambria"/>
                <a:sym typeface="Cambria"/>
              </a:rPr>
              <a:t>provide an opportunity for students to engage in appropriately challenging coursework in a low-risk environment</a:t>
            </a:r>
          </a:p>
          <a:p>
            <a:pPr algn="l" marL="561341" indent="-280670" lvl="1">
              <a:lnSpc>
                <a:spcPts val="3120"/>
              </a:lnSpc>
              <a:buFont typeface="Arial"/>
              <a:buChar char="•"/>
            </a:pPr>
            <a:r>
              <a:rPr lang="en-US" sz="2600">
                <a:solidFill>
                  <a:srgbClr val="000000"/>
                </a:solidFill>
                <a:latin typeface="Cambria"/>
                <a:ea typeface="Cambria"/>
                <a:cs typeface="Cambria"/>
                <a:sym typeface="Cambria"/>
              </a:rPr>
              <a:t>expose students to critical thinking and reasoning tasks intended to build academic stamina (productive struggle)</a:t>
            </a:r>
          </a:p>
          <a:p>
            <a:pPr algn="ctr">
              <a:lnSpc>
                <a:spcPts val="3120"/>
              </a:lnSpc>
            </a:pPr>
            <a:r>
              <a:rPr lang="en-US" sz="2600">
                <a:solidFill>
                  <a:srgbClr val="000000"/>
                </a:solidFill>
                <a:latin typeface="Cambria"/>
                <a:ea typeface="Cambria"/>
                <a:cs typeface="Cambria"/>
                <a:sym typeface="Cambria"/>
              </a:rPr>
              <a:t>GPA on 5.0 scale</a:t>
            </a:r>
          </a:p>
          <a:p>
            <a:pPr algn="l">
              <a:lnSpc>
                <a:spcPts val="3120"/>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TextBox 3" id="3"/>
          <p:cNvSpPr txBox="true"/>
          <p:nvPr/>
        </p:nvSpPr>
        <p:spPr>
          <a:xfrm rot="0">
            <a:off x="2155441" y="1239413"/>
            <a:ext cx="12788057" cy="800100"/>
          </a:xfrm>
          <a:prstGeom prst="rect">
            <a:avLst/>
          </a:prstGeom>
        </p:spPr>
        <p:txBody>
          <a:bodyPr anchor="t" rtlCol="false" tIns="0" lIns="0" bIns="0" rIns="0">
            <a:spAutoFit/>
          </a:bodyPr>
          <a:lstStyle/>
          <a:p>
            <a:pPr algn="ctr">
              <a:lnSpc>
                <a:spcPts val="6239"/>
              </a:lnSpc>
              <a:spcBef>
                <a:spcPct val="0"/>
              </a:spcBef>
            </a:pPr>
            <a:r>
              <a:rPr lang="en-US" b="true" sz="5199" u="sng">
                <a:solidFill>
                  <a:srgbClr val="000000"/>
                </a:solidFill>
                <a:latin typeface="Cambria Bold"/>
                <a:ea typeface="Cambria Bold"/>
                <a:cs typeface="Cambria Bold"/>
                <a:sym typeface="Cambria Bold"/>
              </a:rPr>
              <a:t>AP Courses- Advanced Placement Courses </a:t>
            </a:r>
          </a:p>
        </p:txBody>
      </p:sp>
      <p:sp>
        <p:nvSpPr>
          <p:cNvPr name="TextBox 4" id="4"/>
          <p:cNvSpPr txBox="true"/>
          <p:nvPr/>
        </p:nvSpPr>
        <p:spPr>
          <a:xfrm rot="0">
            <a:off x="1750561" y="2258186"/>
            <a:ext cx="14786877" cy="9552814"/>
          </a:xfrm>
          <a:prstGeom prst="rect">
            <a:avLst/>
          </a:prstGeom>
        </p:spPr>
        <p:txBody>
          <a:bodyPr anchor="t" rtlCol="false" tIns="0" lIns="0" bIns="0" rIns="0">
            <a:spAutoFit/>
          </a:bodyPr>
          <a:lstStyle/>
          <a:p>
            <a:pPr algn="l" marL="777235" indent="-388618" lvl="1">
              <a:lnSpc>
                <a:spcPts val="5075"/>
              </a:lnSpc>
              <a:buFont typeface="Arial"/>
              <a:buChar char="•"/>
            </a:pPr>
            <a:r>
              <a:rPr lang="en-US" sz="3599">
                <a:solidFill>
                  <a:srgbClr val="000000"/>
                </a:solidFill>
                <a:latin typeface="Cambria"/>
                <a:ea typeface="Cambria"/>
                <a:cs typeface="Cambria"/>
                <a:sym typeface="Cambria"/>
              </a:rPr>
              <a:t>College level courses- GPA on 5.0 scale</a:t>
            </a:r>
          </a:p>
          <a:p>
            <a:pPr algn="l" marL="777235" indent="-388618" lvl="1">
              <a:lnSpc>
                <a:spcPts val="5075"/>
              </a:lnSpc>
              <a:buFont typeface="Arial"/>
              <a:buChar char="•"/>
            </a:pPr>
            <a:r>
              <a:rPr lang="en-US" sz="3599">
                <a:solidFill>
                  <a:srgbClr val="000000"/>
                </a:solidFill>
                <a:latin typeface="Cambria"/>
                <a:ea typeface="Cambria"/>
                <a:cs typeface="Cambria"/>
                <a:sym typeface="Cambria"/>
              </a:rPr>
              <a:t>Strong focus on reading and writing </a:t>
            </a:r>
          </a:p>
          <a:p>
            <a:pPr algn="l" marL="777235" indent="-388618" lvl="1">
              <a:lnSpc>
                <a:spcPts val="5075"/>
              </a:lnSpc>
              <a:buFont typeface="Arial"/>
              <a:buChar char="•"/>
            </a:pPr>
            <a:r>
              <a:rPr lang="en-US" sz="3599">
                <a:solidFill>
                  <a:srgbClr val="000000"/>
                </a:solidFill>
                <a:latin typeface="Cambria"/>
                <a:ea typeface="Cambria"/>
                <a:cs typeface="Cambria"/>
                <a:sym typeface="Cambria"/>
              </a:rPr>
              <a:t>A score of 3 or better out of 5 on an AP exam, is often accepted for college credit at several of universities across the nation.</a:t>
            </a:r>
          </a:p>
          <a:p>
            <a:pPr algn="l" marL="777235" indent="-388618" lvl="1">
              <a:lnSpc>
                <a:spcPts val="5075"/>
              </a:lnSpc>
              <a:buFont typeface="Arial"/>
              <a:buChar char="•"/>
            </a:pPr>
            <a:r>
              <a:rPr lang="en-US" sz="3599">
                <a:solidFill>
                  <a:srgbClr val="000000"/>
                </a:solidFill>
                <a:latin typeface="Cambria"/>
                <a:ea typeface="Cambria"/>
                <a:cs typeface="Cambria"/>
                <a:sym typeface="Cambria"/>
              </a:rPr>
              <a:t>Courses are available in English, social studies, computer science, mathematics, science, world languages, music theory and art.</a:t>
            </a:r>
          </a:p>
          <a:p>
            <a:pPr algn="l" marL="777235" indent="-388618" lvl="1">
              <a:lnSpc>
                <a:spcPts val="5075"/>
              </a:lnSpc>
              <a:buFont typeface="Arial"/>
              <a:buChar char="•"/>
            </a:pPr>
            <a:r>
              <a:rPr lang="en-US" sz="3599">
                <a:solidFill>
                  <a:srgbClr val="000000"/>
                </a:solidFill>
                <a:latin typeface="Cambria"/>
                <a:ea typeface="Cambria"/>
                <a:cs typeface="Cambria"/>
                <a:sym typeface="Cambria"/>
              </a:rPr>
              <a:t>Students are encouraged to verify credits awarded by college through the AP Credit policy on College Board’s Website. </a:t>
            </a:r>
          </a:p>
          <a:p>
            <a:pPr algn="l">
              <a:lnSpc>
                <a:spcPts val="5075"/>
              </a:lnSpc>
            </a:pPr>
          </a:p>
          <a:p>
            <a:pPr algn="l">
              <a:lnSpc>
                <a:spcPts val="5075"/>
              </a:lnSpc>
            </a:pPr>
            <a:r>
              <a:rPr lang="en-US" sz="3599">
                <a:solidFill>
                  <a:srgbClr val="5271FF"/>
                </a:solidFill>
                <a:latin typeface="Cambria"/>
                <a:ea typeface="Cambria"/>
                <a:cs typeface="Cambria"/>
                <a:sym typeface="Cambria"/>
              </a:rPr>
              <a:t>https://apstudents.collegeboard.org/getting-credit-placement/search-policies</a:t>
            </a:r>
          </a:p>
          <a:p>
            <a:pPr algn="l">
              <a:lnSpc>
                <a:spcPts val="5075"/>
              </a:lnSpc>
            </a:pPr>
          </a:p>
          <a:p>
            <a:pPr algn="l" marL="777235" indent="-388618" lvl="1">
              <a:lnSpc>
                <a:spcPts val="5075"/>
              </a:lnSpc>
              <a:buFont typeface="Arial"/>
              <a:buChar char="•"/>
            </a:pPr>
          </a:p>
          <a:p>
            <a:pPr algn="l">
              <a:lnSpc>
                <a:spcPts val="5075"/>
              </a:lnSpc>
            </a:pPr>
          </a:p>
          <a:p>
            <a:pPr algn="l">
              <a:lnSpc>
                <a:spcPts val="5075"/>
              </a:lnSpc>
            </a:pPr>
          </a:p>
        </p:txBody>
      </p:sp>
      <p:sp>
        <p:nvSpPr>
          <p:cNvPr name="Freeform 5" id="5"/>
          <p:cNvSpPr/>
          <p:nvPr/>
        </p:nvSpPr>
        <p:spPr>
          <a:xfrm flipH="false" flipV="false" rot="0">
            <a:off x="3636849" y="229539"/>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3">
              <a:alphaModFix amt="12000"/>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4764"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TextBox 3" id="3"/>
          <p:cNvSpPr txBox="true"/>
          <p:nvPr/>
        </p:nvSpPr>
        <p:spPr>
          <a:xfrm rot="0">
            <a:off x="5625982" y="1314997"/>
            <a:ext cx="6683722" cy="571500"/>
          </a:xfrm>
          <a:prstGeom prst="rect">
            <a:avLst/>
          </a:prstGeom>
        </p:spPr>
        <p:txBody>
          <a:bodyPr anchor="t" rtlCol="false" tIns="0" lIns="0" bIns="0" rIns="0">
            <a:spAutoFit/>
          </a:bodyPr>
          <a:lstStyle/>
          <a:p>
            <a:pPr algn="ctr">
              <a:lnSpc>
                <a:spcPts val="4559"/>
              </a:lnSpc>
              <a:spcBef>
                <a:spcPct val="0"/>
              </a:spcBef>
            </a:pPr>
            <a:r>
              <a:rPr lang="en-US" b="true" sz="3799" u="sng">
                <a:solidFill>
                  <a:srgbClr val="000000"/>
                </a:solidFill>
                <a:latin typeface="Cambria Bold"/>
                <a:ea typeface="Cambria Bold"/>
                <a:cs typeface="Cambria Bold"/>
                <a:sym typeface="Cambria Bold"/>
              </a:rPr>
              <a:t>What are Dual Credit courses?</a:t>
            </a:r>
          </a:p>
        </p:txBody>
      </p:sp>
      <p:sp>
        <p:nvSpPr>
          <p:cNvPr name="Freeform 4" id="4"/>
          <p:cNvSpPr/>
          <p:nvPr/>
        </p:nvSpPr>
        <p:spPr>
          <a:xfrm flipH="false" flipV="false" rot="0">
            <a:off x="3884690" y="96141"/>
            <a:ext cx="9825242" cy="9825242"/>
          </a:xfrm>
          <a:custGeom>
            <a:avLst/>
            <a:gdLst/>
            <a:ahLst/>
            <a:cxnLst/>
            <a:rect r="r" b="b" t="t" l="l"/>
            <a:pathLst>
              <a:path h="9825242" w="9825242">
                <a:moveTo>
                  <a:pt x="0" y="0"/>
                </a:moveTo>
                <a:lnTo>
                  <a:pt x="9825242" y="0"/>
                </a:lnTo>
                <a:lnTo>
                  <a:pt x="9825242" y="9825241"/>
                </a:lnTo>
                <a:lnTo>
                  <a:pt x="0" y="9825241"/>
                </a:lnTo>
                <a:lnTo>
                  <a:pt x="0" y="0"/>
                </a:lnTo>
                <a:close/>
              </a:path>
            </a:pathLst>
          </a:custGeom>
          <a:blipFill>
            <a:blip r:embed="rId3">
              <a:alphaModFix amt="12000"/>
            </a:blip>
            <a:stretch>
              <a:fillRect l="0" t="0" r="0" b="0"/>
            </a:stretch>
          </a:blipFill>
        </p:spPr>
      </p:sp>
      <p:sp>
        <p:nvSpPr>
          <p:cNvPr name="TextBox 5" id="5"/>
          <p:cNvSpPr txBox="true"/>
          <p:nvPr/>
        </p:nvSpPr>
        <p:spPr>
          <a:xfrm rot="0">
            <a:off x="1157704" y="2254504"/>
            <a:ext cx="15972591" cy="6273292"/>
          </a:xfrm>
          <a:prstGeom prst="rect">
            <a:avLst/>
          </a:prstGeom>
        </p:spPr>
        <p:txBody>
          <a:bodyPr anchor="t" rtlCol="false" tIns="0" lIns="0" bIns="0" rIns="0">
            <a:spAutoFit/>
          </a:bodyPr>
          <a:lstStyle/>
          <a:p>
            <a:pPr algn="l" marL="690881" indent="-345440" lvl="1">
              <a:lnSpc>
                <a:spcPts val="4544"/>
              </a:lnSpc>
              <a:buFont typeface="Arial"/>
              <a:buChar char="•"/>
            </a:pPr>
            <a:r>
              <a:rPr lang="en-US" sz="3200">
                <a:solidFill>
                  <a:srgbClr val="000000"/>
                </a:solidFill>
                <a:latin typeface="Cambria"/>
                <a:ea typeface="Cambria"/>
                <a:cs typeface="Cambria"/>
                <a:sym typeface="Cambria"/>
              </a:rPr>
              <a:t>Dual credit is a process that allows a high school student to enroll in a college course and receive simultaneous credit from both the high school and the college. </a:t>
            </a:r>
          </a:p>
          <a:p>
            <a:pPr algn="l" marL="690881" indent="-345440" lvl="1">
              <a:lnSpc>
                <a:spcPts val="4544"/>
              </a:lnSpc>
              <a:buFont typeface="Arial"/>
              <a:buChar char="•"/>
            </a:pPr>
            <a:r>
              <a:rPr lang="en-US" sz="3200">
                <a:solidFill>
                  <a:srgbClr val="000000"/>
                </a:solidFill>
                <a:latin typeface="Cambria"/>
                <a:ea typeface="Cambria"/>
                <a:cs typeface="Cambria"/>
                <a:sym typeface="Cambria"/>
              </a:rPr>
              <a:t>Katy ISD high schools partner with </a:t>
            </a:r>
            <a:r>
              <a:rPr lang="en-US" sz="3200" u="sng">
                <a:solidFill>
                  <a:srgbClr val="000000"/>
                </a:solidFill>
                <a:latin typeface="Cambria"/>
                <a:ea typeface="Cambria"/>
                <a:cs typeface="Cambria"/>
                <a:sym typeface="Cambria"/>
                <a:hlinkClick r:id="rId4" tooltip="https://www.hccs.edu/programs/dual-credit/"/>
              </a:rPr>
              <a:t>Houston Community College</a:t>
            </a:r>
            <a:r>
              <a:rPr lang="en-US" sz="3200">
                <a:solidFill>
                  <a:srgbClr val="000000"/>
                </a:solidFill>
                <a:latin typeface="Cambria"/>
                <a:ea typeface="Cambria"/>
                <a:cs typeface="Cambria"/>
                <a:sym typeface="Cambria"/>
              </a:rPr>
              <a:t> to offer a variety of dual credit courses. </a:t>
            </a:r>
          </a:p>
          <a:p>
            <a:pPr algn="l" marL="1381761" indent="-460587" lvl="2">
              <a:lnSpc>
                <a:spcPts val="4544"/>
              </a:lnSpc>
              <a:buFont typeface="Arial"/>
              <a:buChar char="⚬"/>
            </a:pPr>
            <a:r>
              <a:rPr lang="en-US" sz="3200">
                <a:solidFill>
                  <a:srgbClr val="000000"/>
                </a:solidFill>
                <a:latin typeface="Cambria"/>
                <a:ea typeface="Cambria"/>
                <a:cs typeface="Cambria"/>
                <a:sym typeface="Cambria"/>
              </a:rPr>
              <a:t>Dual Credit Core Courses:</a:t>
            </a:r>
          </a:p>
          <a:p>
            <a:pPr algn="l" marL="2072642" indent="-518160" lvl="3">
              <a:lnSpc>
                <a:spcPts val="4544"/>
              </a:lnSpc>
              <a:buFont typeface="Arial"/>
              <a:buChar char="￭"/>
            </a:pPr>
            <a:r>
              <a:rPr lang="en-US" sz="3200">
                <a:solidFill>
                  <a:srgbClr val="000000"/>
                </a:solidFill>
                <a:latin typeface="Cambria"/>
                <a:ea typeface="Cambria"/>
                <a:cs typeface="Cambria"/>
                <a:sym typeface="Cambria"/>
              </a:rPr>
              <a:t>Are taught by college faculty or college-approved high school instructors meeting the same standards and requirements of regularly employed college faculty.</a:t>
            </a:r>
          </a:p>
          <a:p>
            <a:pPr algn="l" marL="2072642" indent="-518160" lvl="3">
              <a:lnSpc>
                <a:spcPts val="4544"/>
              </a:lnSpc>
              <a:buFont typeface="Arial"/>
              <a:buChar char="￭"/>
            </a:pPr>
            <a:r>
              <a:rPr lang="en-US" sz="3200">
                <a:solidFill>
                  <a:srgbClr val="000000"/>
                </a:solidFill>
                <a:latin typeface="Cambria"/>
                <a:ea typeface="Cambria"/>
                <a:cs typeface="Cambria"/>
                <a:sym typeface="Cambria"/>
              </a:rPr>
              <a:t>Are</a:t>
            </a:r>
            <a:r>
              <a:rPr lang="en-US" sz="3200">
                <a:solidFill>
                  <a:srgbClr val="000000"/>
                </a:solidFill>
                <a:latin typeface="Cambria"/>
                <a:ea typeface="Cambria"/>
                <a:cs typeface="Cambria"/>
                <a:sym typeface="Cambria"/>
              </a:rPr>
              <a:t> transferable to any public college or university in the state of Texas</a:t>
            </a:r>
          </a:p>
          <a:p>
            <a:pPr algn="ctr">
              <a:lnSpc>
                <a:spcPts val="4544"/>
              </a:lnSpc>
            </a:pPr>
          </a:p>
          <a:p>
            <a:pPr algn="ctr">
              <a:lnSpc>
                <a:spcPts val="4544"/>
              </a:lnSpc>
            </a:pPr>
            <a:r>
              <a:rPr lang="en-US" sz="3200">
                <a:solidFill>
                  <a:srgbClr val="000000"/>
                </a:solidFill>
                <a:latin typeface="Cambria"/>
                <a:ea typeface="Cambria"/>
                <a:cs typeface="Cambria"/>
                <a:sym typeface="Cambria"/>
              </a:rPr>
              <a:t>GPA on 4.5 scale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Freeform 3" id="3"/>
          <p:cNvSpPr/>
          <p:nvPr/>
        </p:nvSpPr>
        <p:spPr>
          <a:xfrm flipH="false" flipV="false" rot="0">
            <a:off x="3140599" y="1007239"/>
            <a:ext cx="11692610" cy="8272522"/>
          </a:xfrm>
          <a:custGeom>
            <a:avLst/>
            <a:gdLst/>
            <a:ahLst/>
            <a:cxnLst/>
            <a:rect r="r" b="b" t="t" l="l"/>
            <a:pathLst>
              <a:path h="8272522" w="11692610">
                <a:moveTo>
                  <a:pt x="0" y="0"/>
                </a:moveTo>
                <a:lnTo>
                  <a:pt x="11692610" y="0"/>
                </a:lnTo>
                <a:lnTo>
                  <a:pt x="11692610" y="8272522"/>
                </a:lnTo>
                <a:lnTo>
                  <a:pt x="0" y="8272522"/>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0" y="0"/>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2"/>
            <a:stretch>
              <a:fillRect l="0" t="0" r="0" b="0"/>
            </a:stretch>
          </a:blipFill>
        </p:spPr>
      </p:sp>
      <p:sp>
        <p:nvSpPr>
          <p:cNvPr name="Freeform 3" id="3"/>
          <p:cNvSpPr/>
          <p:nvPr/>
        </p:nvSpPr>
        <p:spPr>
          <a:xfrm flipH="false" flipV="false" rot="0">
            <a:off x="9713077" y="2892859"/>
            <a:ext cx="7312402" cy="4850214"/>
          </a:xfrm>
          <a:custGeom>
            <a:avLst/>
            <a:gdLst/>
            <a:ahLst/>
            <a:cxnLst/>
            <a:rect r="r" b="b" t="t" l="l"/>
            <a:pathLst>
              <a:path h="4850214" w="7312402">
                <a:moveTo>
                  <a:pt x="0" y="0"/>
                </a:moveTo>
                <a:lnTo>
                  <a:pt x="7312401" y="0"/>
                </a:lnTo>
                <a:lnTo>
                  <a:pt x="7312401" y="4850214"/>
                </a:lnTo>
                <a:lnTo>
                  <a:pt x="0" y="4850214"/>
                </a:lnTo>
                <a:lnTo>
                  <a:pt x="0" y="0"/>
                </a:lnTo>
                <a:close/>
              </a:path>
            </a:pathLst>
          </a:custGeom>
          <a:blipFill>
            <a:blip r:embed="rId3"/>
            <a:stretch>
              <a:fillRect l="0" t="0" r="0" b="0"/>
            </a:stretch>
          </a:blipFill>
        </p:spPr>
      </p:sp>
      <p:sp>
        <p:nvSpPr>
          <p:cNvPr name="TextBox 4" id="4"/>
          <p:cNvSpPr txBox="true"/>
          <p:nvPr/>
        </p:nvSpPr>
        <p:spPr>
          <a:xfrm rot="0">
            <a:off x="981894" y="2485035"/>
            <a:ext cx="8731183" cy="6717998"/>
          </a:xfrm>
          <a:prstGeom prst="rect">
            <a:avLst/>
          </a:prstGeom>
        </p:spPr>
        <p:txBody>
          <a:bodyPr anchor="t" rtlCol="false" tIns="0" lIns="0" bIns="0" rIns="0">
            <a:spAutoFit/>
          </a:bodyPr>
          <a:lstStyle/>
          <a:p>
            <a:pPr algn="l" marL="650399" indent="-325200" lvl="1">
              <a:lnSpc>
                <a:spcPts val="5392"/>
              </a:lnSpc>
              <a:buFont typeface="Arial"/>
              <a:buChar char="•"/>
            </a:pPr>
            <a:r>
              <a:rPr lang="en-US" sz="3012">
                <a:solidFill>
                  <a:srgbClr val="000000"/>
                </a:solidFill>
                <a:latin typeface="Cambria"/>
                <a:ea typeface="Cambria"/>
                <a:cs typeface="Cambria"/>
                <a:sym typeface="Cambria"/>
              </a:rPr>
              <a:t>New dual credit students have to apply to HCC through the Apply Texas Application portal.</a:t>
            </a:r>
          </a:p>
          <a:p>
            <a:pPr algn="l" marL="650399" indent="-325200" lvl="1">
              <a:lnSpc>
                <a:spcPts val="5392"/>
              </a:lnSpc>
              <a:buFont typeface="Arial"/>
              <a:buChar char="•"/>
            </a:pPr>
            <a:r>
              <a:rPr lang="en-US" sz="3012">
                <a:solidFill>
                  <a:srgbClr val="000000"/>
                </a:solidFill>
                <a:latin typeface="Cambria"/>
                <a:ea typeface="Cambria"/>
                <a:cs typeface="Cambria"/>
                <a:sym typeface="Cambria"/>
              </a:rPr>
              <a:t>Students will place the dual credit class on their SchooLinks.</a:t>
            </a:r>
          </a:p>
          <a:p>
            <a:pPr algn="l" marL="650399" indent="-325200" lvl="1">
              <a:lnSpc>
                <a:spcPts val="5392"/>
              </a:lnSpc>
              <a:buFont typeface="Arial"/>
              <a:buChar char="•"/>
            </a:pPr>
            <a:r>
              <a:rPr lang="en-US" sz="3012">
                <a:solidFill>
                  <a:srgbClr val="000000"/>
                </a:solidFill>
                <a:latin typeface="Cambria"/>
                <a:ea typeface="Cambria"/>
                <a:cs typeface="Cambria"/>
                <a:sym typeface="Cambria"/>
              </a:rPr>
              <a:t>Current dual credit students are grandfathered in </a:t>
            </a:r>
          </a:p>
          <a:p>
            <a:pPr algn="l" marL="650399" indent="-325200" lvl="1">
              <a:lnSpc>
                <a:spcPts val="5392"/>
              </a:lnSpc>
              <a:buFont typeface="Arial"/>
              <a:buChar char="•"/>
            </a:pPr>
            <a:r>
              <a:rPr lang="en-US" sz="3012">
                <a:solidFill>
                  <a:srgbClr val="000000"/>
                </a:solidFill>
                <a:latin typeface="Cambria"/>
                <a:ea typeface="Cambria"/>
                <a:cs typeface="Cambria"/>
                <a:sym typeface="Cambria"/>
              </a:rPr>
              <a:t>Students can take dual credit classes in the summer &amp; during the school year.</a:t>
            </a:r>
          </a:p>
          <a:p>
            <a:pPr algn="l" marL="650399" indent="-325200" lvl="1">
              <a:lnSpc>
                <a:spcPts val="5392"/>
              </a:lnSpc>
              <a:buFont typeface="Arial"/>
              <a:buChar char="•"/>
            </a:pPr>
            <a:r>
              <a:rPr lang="en-US" sz="3012">
                <a:solidFill>
                  <a:srgbClr val="000000"/>
                </a:solidFill>
                <a:latin typeface="Cambria"/>
                <a:ea typeface="Cambria"/>
                <a:cs typeface="Cambria"/>
                <a:sym typeface="Cambria"/>
              </a:rPr>
              <a:t>FHS CCF Ms. Helen Cochran will meet with every student to assist with Dual Credit. </a:t>
            </a:r>
          </a:p>
          <a:p>
            <a:pPr algn="l" marL="650399" indent="-325200" lvl="1">
              <a:lnSpc>
                <a:spcPts val="5392"/>
              </a:lnSpc>
              <a:buFont typeface="Arial"/>
              <a:buChar char="•"/>
            </a:pPr>
            <a:r>
              <a:rPr lang="en-US" sz="3012" u="sng">
                <a:solidFill>
                  <a:srgbClr val="EA0000"/>
                </a:solidFill>
                <a:latin typeface="Cambria"/>
                <a:ea typeface="Cambria"/>
                <a:cs typeface="Cambria"/>
                <a:sym typeface="Cambria"/>
              </a:rPr>
              <a:t>Dual Credit Enrollment is due by March 28th. </a:t>
            </a:r>
          </a:p>
        </p:txBody>
      </p:sp>
      <p:sp>
        <p:nvSpPr>
          <p:cNvPr name="TextBox 5" id="5"/>
          <p:cNvSpPr txBox="true"/>
          <p:nvPr/>
        </p:nvSpPr>
        <p:spPr>
          <a:xfrm rot="0">
            <a:off x="5347485" y="857250"/>
            <a:ext cx="6773466" cy="1566544"/>
          </a:xfrm>
          <a:prstGeom prst="rect">
            <a:avLst/>
          </a:prstGeom>
        </p:spPr>
        <p:txBody>
          <a:bodyPr anchor="t" rtlCol="false" tIns="0" lIns="0" bIns="0" rIns="0">
            <a:spAutoFit/>
          </a:bodyPr>
          <a:lstStyle/>
          <a:p>
            <a:pPr algn="ctr">
              <a:lnSpc>
                <a:spcPts val="12880"/>
              </a:lnSpc>
            </a:pPr>
            <a:r>
              <a:rPr lang="en-US" b="true" sz="9200" u="sng">
                <a:solidFill>
                  <a:srgbClr val="000000"/>
                </a:solidFill>
                <a:latin typeface="Canva Sans Bold"/>
                <a:ea typeface="Canva Sans Bold"/>
                <a:cs typeface="Canva Sans Bold"/>
                <a:sym typeface="Canva Sans Bold"/>
              </a:rPr>
              <a:t>Dual Credit </a:t>
            </a:r>
          </a:p>
        </p:txBody>
      </p:sp>
      <p:sp>
        <p:nvSpPr>
          <p:cNvPr name="Freeform 6" id="6"/>
          <p:cNvSpPr/>
          <p:nvPr/>
        </p:nvSpPr>
        <p:spPr>
          <a:xfrm flipH="false" flipV="false" rot="0">
            <a:off x="3544036" y="229540"/>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4">
              <a:alphaModFix amt="6999"/>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4762" y="-167811"/>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2"/>
            <a:stretch>
              <a:fillRect l="0" t="0" r="0" b="0"/>
            </a:stretch>
          </a:blipFill>
        </p:spPr>
      </p:sp>
      <p:sp>
        <p:nvSpPr>
          <p:cNvPr name="Freeform 3" id="3"/>
          <p:cNvSpPr/>
          <p:nvPr/>
        </p:nvSpPr>
        <p:spPr>
          <a:xfrm flipH="false" flipV="false" rot="0">
            <a:off x="9722439" y="894177"/>
            <a:ext cx="6744228" cy="4080173"/>
          </a:xfrm>
          <a:custGeom>
            <a:avLst/>
            <a:gdLst/>
            <a:ahLst/>
            <a:cxnLst/>
            <a:rect r="r" b="b" t="t" l="l"/>
            <a:pathLst>
              <a:path h="4080173" w="6744228">
                <a:moveTo>
                  <a:pt x="0" y="0"/>
                </a:moveTo>
                <a:lnTo>
                  <a:pt x="6744228" y="0"/>
                </a:lnTo>
                <a:lnTo>
                  <a:pt x="6744228" y="4080173"/>
                </a:lnTo>
                <a:lnTo>
                  <a:pt x="0" y="4080173"/>
                </a:lnTo>
                <a:lnTo>
                  <a:pt x="0" y="0"/>
                </a:lnTo>
                <a:close/>
              </a:path>
            </a:pathLst>
          </a:custGeom>
          <a:blipFill>
            <a:blip r:embed="rId3"/>
            <a:stretch>
              <a:fillRect l="0" t="-2106" r="0" b="-2106"/>
            </a:stretch>
          </a:blipFill>
        </p:spPr>
      </p:sp>
      <p:sp>
        <p:nvSpPr>
          <p:cNvPr name="Freeform 4" id="4"/>
          <p:cNvSpPr/>
          <p:nvPr/>
        </p:nvSpPr>
        <p:spPr>
          <a:xfrm flipH="false" flipV="false" rot="0">
            <a:off x="9920616" y="5143500"/>
            <a:ext cx="6544738" cy="4114800"/>
          </a:xfrm>
          <a:custGeom>
            <a:avLst/>
            <a:gdLst/>
            <a:ahLst/>
            <a:cxnLst/>
            <a:rect r="r" b="b" t="t" l="l"/>
            <a:pathLst>
              <a:path h="4114800" w="6544738">
                <a:moveTo>
                  <a:pt x="0" y="0"/>
                </a:moveTo>
                <a:lnTo>
                  <a:pt x="6544738" y="0"/>
                </a:lnTo>
                <a:lnTo>
                  <a:pt x="6544738" y="4114800"/>
                </a:lnTo>
                <a:lnTo>
                  <a:pt x="0" y="4114800"/>
                </a:lnTo>
                <a:lnTo>
                  <a:pt x="0" y="0"/>
                </a:lnTo>
                <a:close/>
              </a:path>
            </a:pathLst>
          </a:custGeom>
          <a:blipFill>
            <a:blip r:embed="rId4"/>
            <a:stretch>
              <a:fillRect l="-17419" t="-10161" r="0" b="-32068"/>
            </a:stretch>
          </a:blipFill>
        </p:spPr>
      </p:sp>
      <p:sp>
        <p:nvSpPr>
          <p:cNvPr name="TextBox 5" id="5"/>
          <p:cNvSpPr txBox="true"/>
          <p:nvPr/>
        </p:nvSpPr>
        <p:spPr>
          <a:xfrm rot="0">
            <a:off x="1414462" y="1214691"/>
            <a:ext cx="7731919" cy="880097"/>
          </a:xfrm>
          <a:prstGeom prst="rect">
            <a:avLst/>
          </a:prstGeom>
        </p:spPr>
        <p:txBody>
          <a:bodyPr anchor="t" rtlCol="false" tIns="0" lIns="0" bIns="0" rIns="0">
            <a:spAutoFit/>
          </a:bodyPr>
          <a:lstStyle/>
          <a:p>
            <a:pPr algn="ctr">
              <a:lnSpc>
                <a:spcPts val="7140"/>
              </a:lnSpc>
            </a:pPr>
            <a:r>
              <a:rPr lang="en-US" sz="5100" b="true">
                <a:solidFill>
                  <a:srgbClr val="000000"/>
                </a:solidFill>
                <a:latin typeface="Canva Sans Bold"/>
                <a:ea typeface="Canva Sans Bold"/>
                <a:cs typeface="Canva Sans Bold"/>
                <a:sym typeface="Canva Sans Bold"/>
              </a:rPr>
              <a:t>KVS- Katy Virtual School</a:t>
            </a:r>
          </a:p>
        </p:txBody>
      </p:sp>
      <p:sp>
        <p:nvSpPr>
          <p:cNvPr name="TextBox 6" id="6"/>
          <p:cNvSpPr txBox="true"/>
          <p:nvPr/>
        </p:nvSpPr>
        <p:spPr>
          <a:xfrm rot="0">
            <a:off x="1207882" y="2503636"/>
            <a:ext cx="7938499" cy="6358601"/>
          </a:xfrm>
          <a:prstGeom prst="rect">
            <a:avLst/>
          </a:prstGeom>
        </p:spPr>
        <p:txBody>
          <a:bodyPr anchor="t" rtlCol="false" tIns="0" lIns="0" bIns="0" rIns="0">
            <a:spAutoFit/>
          </a:bodyPr>
          <a:lstStyle/>
          <a:p>
            <a:pPr algn="l" marL="828876" indent="-414438" lvl="1">
              <a:lnSpc>
                <a:spcPts val="4606"/>
              </a:lnSpc>
              <a:buFont typeface="Arial"/>
              <a:buChar char="•"/>
            </a:pPr>
            <a:r>
              <a:rPr lang="en-US" sz="3839">
                <a:solidFill>
                  <a:srgbClr val="000000"/>
                </a:solidFill>
                <a:latin typeface="Cambria"/>
                <a:ea typeface="Cambria"/>
                <a:cs typeface="Cambria"/>
                <a:sym typeface="Cambria"/>
              </a:rPr>
              <a:t>KVS is optional, can be taken in the summer, or during the school year. </a:t>
            </a:r>
          </a:p>
          <a:p>
            <a:pPr algn="l" marL="828876" indent="-414438" lvl="1">
              <a:lnSpc>
                <a:spcPts val="4606"/>
              </a:lnSpc>
              <a:buFont typeface="Arial"/>
              <a:buChar char="•"/>
            </a:pPr>
            <a:r>
              <a:rPr lang="en-US" sz="3839">
                <a:solidFill>
                  <a:srgbClr val="000000"/>
                </a:solidFill>
                <a:latin typeface="Cambria"/>
                <a:ea typeface="Cambria"/>
                <a:cs typeface="Cambria"/>
                <a:sym typeface="Cambria"/>
              </a:rPr>
              <a:t>If the course has a </a:t>
            </a:r>
            <a:r>
              <a:rPr lang="en-US" sz="3839">
                <a:solidFill>
                  <a:srgbClr val="DF1E26"/>
                </a:solidFill>
                <a:latin typeface="Cambria"/>
                <a:ea typeface="Cambria"/>
                <a:cs typeface="Cambria"/>
                <a:sym typeface="Cambria"/>
              </a:rPr>
              <a:t>$</a:t>
            </a:r>
            <a:r>
              <a:rPr lang="en-US" sz="3839">
                <a:solidFill>
                  <a:srgbClr val="000000"/>
                </a:solidFill>
                <a:latin typeface="Cambria"/>
                <a:ea typeface="Cambria"/>
                <a:cs typeface="Cambria"/>
                <a:sym typeface="Cambria"/>
              </a:rPr>
              <a:t> sign on it there is a course fee.</a:t>
            </a:r>
          </a:p>
          <a:p>
            <a:pPr algn="l" marL="828876" indent="-414438" lvl="1">
              <a:lnSpc>
                <a:spcPts val="4606"/>
              </a:lnSpc>
              <a:buFont typeface="Arial"/>
              <a:buChar char="•"/>
            </a:pPr>
            <a:r>
              <a:rPr lang="en-US" sz="3839">
                <a:solidFill>
                  <a:srgbClr val="000000"/>
                </a:solidFill>
                <a:latin typeface="Cambria"/>
                <a:ea typeface="Cambria"/>
                <a:cs typeface="Cambria"/>
                <a:sym typeface="Cambria"/>
              </a:rPr>
              <a:t>Course that have </a:t>
            </a:r>
            <a:r>
              <a:rPr lang="en-US" sz="3839">
                <a:solidFill>
                  <a:srgbClr val="DF1E26"/>
                </a:solidFill>
                <a:latin typeface="Cambria"/>
                <a:ea typeface="Cambria"/>
                <a:cs typeface="Cambria"/>
                <a:sym typeface="Cambria"/>
              </a:rPr>
              <a:t>VIR</a:t>
            </a:r>
            <a:r>
              <a:rPr lang="en-US" sz="3839">
                <a:solidFill>
                  <a:srgbClr val="000000"/>
                </a:solidFill>
                <a:latin typeface="Cambria"/>
                <a:ea typeface="Cambria"/>
                <a:cs typeface="Cambria"/>
                <a:sym typeface="Cambria"/>
              </a:rPr>
              <a:t> are virtual</a:t>
            </a:r>
          </a:p>
          <a:p>
            <a:pPr algn="l" marL="828876" indent="-414438" lvl="1">
              <a:lnSpc>
                <a:spcPts val="4606"/>
              </a:lnSpc>
              <a:buFont typeface="Arial"/>
              <a:buChar char="•"/>
            </a:pPr>
            <a:r>
              <a:rPr lang="en-US" sz="3839">
                <a:solidFill>
                  <a:srgbClr val="000000"/>
                </a:solidFill>
                <a:latin typeface="Cambria"/>
                <a:ea typeface="Cambria"/>
                <a:cs typeface="Cambria"/>
                <a:sym typeface="Cambria"/>
              </a:rPr>
              <a:t>Students can choose KVS courses on Schoolinks course planner. </a:t>
            </a:r>
          </a:p>
          <a:p>
            <a:pPr algn="l" marL="806105" indent="-403053" lvl="1">
              <a:lnSpc>
                <a:spcPts val="4480"/>
              </a:lnSpc>
              <a:buFont typeface="Arial"/>
              <a:buChar char="•"/>
            </a:pPr>
            <a:r>
              <a:rPr lang="en-US" sz="3733">
                <a:solidFill>
                  <a:srgbClr val="000000"/>
                </a:solidFill>
                <a:latin typeface="Cambria"/>
                <a:ea typeface="Cambria"/>
                <a:cs typeface="Cambria"/>
                <a:sym typeface="Cambria"/>
              </a:rPr>
              <a:t>Student who qualitfy for free or reduced lunch, will have a reduced fee or will take the class for free. </a:t>
            </a:r>
          </a:p>
        </p:txBody>
      </p:sp>
      <p:sp>
        <p:nvSpPr>
          <p:cNvPr name="Freeform 7" id="7"/>
          <p:cNvSpPr/>
          <p:nvPr/>
        </p:nvSpPr>
        <p:spPr>
          <a:xfrm flipH="false" flipV="false" rot="0">
            <a:off x="3488236" y="461758"/>
            <a:ext cx="9825242" cy="9825242"/>
          </a:xfrm>
          <a:custGeom>
            <a:avLst/>
            <a:gdLst/>
            <a:ahLst/>
            <a:cxnLst/>
            <a:rect r="r" b="b" t="t" l="l"/>
            <a:pathLst>
              <a:path h="9825242" w="9825242">
                <a:moveTo>
                  <a:pt x="0" y="0"/>
                </a:moveTo>
                <a:lnTo>
                  <a:pt x="9825241" y="0"/>
                </a:lnTo>
                <a:lnTo>
                  <a:pt x="9825241" y="9825242"/>
                </a:lnTo>
                <a:lnTo>
                  <a:pt x="0" y="9825242"/>
                </a:lnTo>
                <a:lnTo>
                  <a:pt x="0" y="0"/>
                </a:lnTo>
                <a:close/>
              </a:path>
            </a:pathLst>
          </a:custGeom>
          <a:blipFill>
            <a:blip r:embed="rId5">
              <a:alphaModFix amt="5000"/>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4762" y="-117376"/>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2"/>
            <a:stretch>
              <a:fillRect l="0" t="0" r="0" b="0"/>
            </a:stretch>
          </a:blipFill>
        </p:spPr>
      </p:sp>
      <p:sp>
        <p:nvSpPr>
          <p:cNvPr name="TextBox 3" id="3"/>
          <p:cNvSpPr txBox="true"/>
          <p:nvPr/>
        </p:nvSpPr>
        <p:spPr>
          <a:xfrm rot="0">
            <a:off x="1393590" y="813142"/>
            <a:ext cx="14218944" cy="1638300"/>
          </a:xfrm>
          <a:prstGeom prst="rect">
            <a:avLst/>
          </a:prstGeom>
        </p:spPr>
        <p:txBody>
          <a:bodyPr anchor="t" rtlCol="false" tIns="0" lIns="0" bIns="0" rIns="0">
            <a:spAutoFit/>
          </a:bodyPr>
          <a:lstStyle/>
          <a:p>
            <a:pPr algn="ctr">
              <a:lnSpc>
                <a:spcPts val="6408"/>
              </a:lnSpc>
            </a:pPr>
            <a:r>
              <a:rPr lang="en-US" sz="5340" u="sng">
                <a:solidFill>
                  <a:srgbClr val="262626"/>
                </a:solidFill>
                <a:latin typeface="Cambria"/>
                <a:ea typeface="Cambria"/>
                <a:cs typeface="Cambria"/>
                <a:sym typeface="Cambria"/>
              </a:rPr>
              <a:t>New Course offering models </a:t>
            </a:r>
          </a:p>
          <a:p>
            <a:pPr algn="ctr">
              <a:lnSpc>
                <a:spcPts val="6408"/>
              </a:lnSpc>
            </a:pPr>
          </a:p>
        </p:txBody>
      </p:sp>
      <p:sp>
        <p:nvSpPr>
          <p:cNvPr name="TextBox 4" id="4"/>
          <p:cNvSpPr txBox="true"/>
          <p:nvPr/>
        </p:nvSpPr>
        <p:spPr>
          <a:xfrm rot="0">
            <a:off x="837593" y="1981589"/>
            <a:ext cx="15330940" cy="6066822"/>
          </a:xfrm>
          <a:prstGeom prst="rect">
            <a:avLst/>
          </a:prstGeom>
        </p:spPr>
        <p:txBody>
          <a:bodyPr anchor="t" rtlCol="false" tIns="0" lIns="0" bIns="0" rIns="0">
            <a:spAutoFit/>
          </a:bodyPr>
          <a:lstStyle/>
          <a:p>
            <a:pPr algn="l" marL="651798" indent="-325899" lvl="1">
              <a:lnSpc>
                <a:spcPts val="4377"/>
              </a:lnSpc>
              <a:buFont typeface="Arial"/>
              <a:buChar char="•"/>
            </a:pPr>
            <a:r>
              <a:rPr lang="en-US" sz="3018">
                <a:solidFill>
                  <a:srgbClr val="000000"/>
                </a:solidFill>
                <a:latin typeface="Cambria"/>
                <a:ea typeface="Cambria"/>
                <a:cs typeface="Cambria"/>
                <a:sym typeface="Cambria"/>
              </a:rPr>
              <a:t>Virtual Instructional day REQUESTS- A limited number of courses are offered as a virtual option during the school day. </a:t>
            </a:r>
          </a:p>
          <a:p>
            <a:pPr algn="l">
              <a:lnSpc>
                <a:spcPts val="4377"/>
              </a:lnSpc>
            </a:pPr>
          </a:p>
          <a:p>
            <a:pPr algn="l" marL="651798" indent="-325899" lvl="1">
              <a:lnSpc>
                <a:spcPts val="4377"/>
              </a:lnSpc>
              <a:buFont typeface="Arial"/>
              <a:buChar char="•"/>
            </a:pPr>
            <a:r>
              <a:rPr lang="en-US" sz="3018">
                <a:solidFill>
                  <a:srgbClr val="000000"/>
                </a:solidFill>
                <a:latin typeface="Cambria"/>
                <a:ea typeface="Cambria"/>
                <a:cs typeface="Cambria"/>
                <a:sym typeface="Cambria"/>
              </a:rPr>
              <a:t>Asynchronous learning requires students to learn independently. </a:t>
            </a:r>
          </a:p>
          <a:p>
            <a:pPr algn="l" marL="1303597" indent="-434532" lvl="2">
              <a:lnSpc>
                <a:spcPts val="4377"/>
              </a:lnSpc>
              <a:buFont typeface="Arial"/>
              <a:buChar char="⚬"/>
            </a:pPr>
            <a:r>
              <a:rPr lang="en-US" sz="3018">
                <a:solidFill>
                  <a:srgbClr val="000000"/>
                </a:solidFill>
                <a:latin typeface="Cambria"/>
                <a:ea typeface="Cambria"/>
                <a:cs typeface="Cambria"/>
                <a:sym typeface="Cambria"/>
              </a:rPr>
              <a:t>In this format, lessons, assignments, and materials are made available online, and students can access them at their own pace and on their own schedule. </a:t>
            </a:r>
          </a:p>
          <a:p>
            <a:pPr algn="l">
              <a:lnSpc>
                <a:spcPts val="4377"/>
              </a:lnSpc>
            </a:pPr>
          </a:p>
          <a:p>
            <a:pPr algn="l" marL="651798" indent="-325899" lvl="1">
              <a:lnSpc>
                <a:spcPts val="4377"/>
              </a:lnSpc>
              <a:buFont typeface="Arial"/>
              <a:buChar char="•"/>
            </a:pPr>
            <a:r>
              <a:rPr lang="en-US" sz="3018">
                <a:solidFill>
                  <a:srgbClr val="000000"/>
                </a:solidFill>
                <a:latin typeface="Cambria"/>
                <a:ea typeface="Cambria"/>
                <a:cs typeface="Cambria"/>
                <a:sym typeface="Cambria"/>
              </a:rPr>
              <a:t>Students must demonstrate responsibility by using their study hall time effectively to complete coursework. </a:t>
            </a:r>
          </a:p>
          <a:p>
            <a:pPr algn="l" marL="1303597" indent="-434532" lvl="2">
              <a:lnSpc>
                <a:spcPts val="4377"/>
              </a:lnSpc>
              <a:buFont typeface="Arial"/>
              <a:buChar char="⚬"/>
            </a:pPr>
            <a:r>
              <a:rPr lang="en-US" sz="3018">
                <a:solidFill>
                  <a:srgbClr val="000000"/>
                </a:solidFill>
                <a:latin typeface="Cambria"/>
                <a:ea typeface="Cambria"/>
                <a:cs typeface="Cambria"/>
                <a:sym typeface="Cambria"/>
              </a:rPr>
              <a:t>This requires self-discipline and time management to ensure all assignments and tasks are finished within the given deadlines.</a:t>
            </a:r>
          </a:p>
        </p:txBody>
      </p:sp>
      <p:sp>
        <p:nvSpPr>
          <p:cNvPr name="Freeform 5" id="5"/>
          <p:cNvSpPr/>
          <p:nvPr/>
        </p:nvSpPr>
        <p:spPr>
          <a:xfrm flipH="false" flipV="false" rot="0">
            <a:off x="3326549" y="341704"/>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3">
              <a:alphaModFix amt="8999"/>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4762" y="-117376"/>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2"/>
            <a:stretch>
              <a:fillRect l="0" t="0" r="0" b="0"/>
            </a:stretch>
          </a:blipFill>
        </p:spPr>
      </p:sp>
      <p:sp>
        <p:nvSpPr>
          <p:cNvPr name="Freeform 3" id="3"/>
          <p:cNvSpPr/>
          <p:nvPr/>
        </p:nvSpPr>
        <p:spPr>
          <a:xfrm flipH="false" flipV="false" rot="0">
            <a:off x="2598997" y="4420143"/>
            <a:ext cx="13499709" cy="4268600"/>
          </a:xfrm>
          <a:custGeom>
            <a:avLst/>
            <a:gdLst/>
            <a:ahLst/>
            <a:cxnLst/>
            <a:rect r="r" b="b" t="t" l="l"/>
            <a:pathLst>
              <a:path h="4268600" w="13499709">
                <a:moveTo>
                  <a:pt x="0" y="0"/>
                </a:moveTo>
                <a:lnTo>
                  <a:pt x="13499709" y="0"/>
                </a:lnTo>
                <a:lnTo>
                  <a:pt x="13499709" y="4268599"/>
                </a:lnTo>
                <a:lnTo>
                  <a:pt x="0" y="4268599"/>
                </a:lnTo>
                <a:lnTo>
                  <a:pt x="0" y="0"/>
                </a:lnTo>
                <a:close/>
              </a:path>
            </a:pathLst>
          </a:custGeom>
          <a:blipFill>
            <a:blip r:embed="rId3"/>
            <a:stretch>
              <a:fillRect l="0" t="0" r="0" b="0"/>
            </a:stretch>
          </a:blipFill>
        </p:spPr>
      </p:sp>
      <p:sp>
        <p:nvSpPr>
          <p:cNvPr name="TextBox 4" id="4"/>
          <p:cNvSpPr txBox="true"/>
          <p:nvPr/>
        </p:nvSpPr>
        <p:spPr>
          <a:xfrm rot="0">
            <a:off x="1393590" y="813142"/>
            <a:ext cx="14218944" cy="1638300"/>
          </a:xfrm>
          <a:prstGeom prst="rect">
            <a:avLst/>
          </a:prstGeom>
        </p:spPr>
        <p:txBody>
          <a:bodyPr anchor="t" rtlCol="false" tIns="0" lIns="0" bIns="0" rIns="0">
            <a:spAutoFit/>
          </a:bodyPr>
          <a:lstStyle/>
          <a:p>
            <a:pPr algn="ctr">
              <a:lnSpc>
                <a:spcPts val="6408"/>
              </a:lnSpc>
            </a:pPr>
            <a:r>
              <a:rPr lang="en-US" sz="5340" u="sng">
                <a:solidFill>
                  <a:srgbClr val="262626"/>
                </a:solidFill>
                <a:latin typeface="Cambria"/>
                <a:ea typeface="Cambria"/>
                <a:cs typeface="Cambria"/>
                <a:sym typeface="Cambria"/>
              </a:rPr>
              <a:t>New Course offering models </a:t>
            </a:r>
          </a:p>
          <a:p>
            <a:pPr algn="ctr">
              <a:lnSpc>
                <a:spcPts val="6408"/>
              </a:lnSpc>
            </a:pPr>
          </a:p>
        </p:txBody>
      </p:sp>
      <p:sp>
        <p:nvSpPr>
          <p:cNvPr name="TextBox 5" id="5"/>
          <p:cNvSpPr txBox="true"/>
          <p:nvPr/>
        </p:nvSpPr>
        <p:spPr>
          <a:xfrm rot="0">
            <a:off x="1968762" y="1811628"/>
            <a:ext cx="14760178" cy="2752725"/>
          </a:xfrm>
          <a:prstGeom prst="rect">
            <a:avLst/>
          </a:prstGeom>
        </p:spPr>
        <p:txBody>
          <a:bodyPr anchor="t" rtlCol="false" tIns="0" lIns="0" bIns="0" rIns="0">
            <a:spAutoFit/>
          </a:bodyPr>
          <a:lstStyle/>
          <a:p>
            <a:pPr algn="l" marL="561341" indent="-280670" lvl="1">
              <a:lnSpc>
                <a:spcPts val="3120"/>
              </a:lnSpc>
              <a:buFont typeface="Arial"/>
              <a:buChar char="•"/>
            </a:pPr>
            <a:r>
              <a:rPr lang="en-US" b="true" sz="2600">
                <a:solidFill>
                  <a:srgbClr val="262626"/>
                </a:solidFill>
                <a:latin typeface="Cambria Bold"/>
                <a:ea typeface="Cambria Bold"/>
                <a:cs typeface="Cambria Bold"/>
                <a:sym typeface="Cambria Bold"/>
              </a:rPr>
              <a:t>During the 7 period HS Day</a:t>
            </a:r>
            <a:r>
              <a:rPr lang="en-US" b="true" sz="2600">
                <a:solidFill>
                  <a:srgbClr val="262626"/>
                </a:solidFill>
                <a:latin typeface="Cambria Bold"/>
                <a:ea typeface="Cambria Bold"/>
                <a:cs typeface="Cambria Bold"/>
                <a:sym typeface="Cambria Bold"/>
              </a:rPr>
              <a:t> </a:t>
            </a:r>
          </a:p>
          <a:p>
            <a:pPr algn="l" marL="1122681" indent="-374227" lvl="2">
              <a:lnSpc>
                <a:spcPts val="3120"/>
              </a:lnSpc>
              <a:buFont typeface="Arial"/>
              <a:buChar char="⚬"/>
            </a:pPr>
            <a:r>
              <a:rPr lang="en-US" sz="2600">
                <a:solidFill>
                  <a:srgbClr val="262626"/>
                </a:solidFill>
                <a:latin typeface="Cambria"/>
                <a:ea typeface="Cambria"/>
                <a:cs typeface="Cambria"/>
                <a:sym typeface="Cambria"/>
              </a:rPr>
              <a:t>Virtual Instruction Day Request (IDR) </a:t>
            </a:r>
          </a:p>
          <a:p>
            <a:pPr algn="l" marL="1122681" indent="-374227" lvl="2">
              <a:lnSpc>
                <a:spcPts val="3120"/>
              </a:lnSpc>
              <a:buFont typeface="Arial"/>
              <a:buChar char="⚬"/>
            </a:pPr>
            <a:r>
              <a:rPr lang="en-US" sz="2600">
                <a:solidFill>
                  <a:srgbClr val="262626"/>
                </a:solidFill>
                <a:latin typeface="Cambria"/>
                <a:ea typeface="Cambria"/>
                <a:cs typeface="Cambria"/>
                <a:sym typeface="Cambria"/>
              </a:rPr>
              <a:t>May be combined with a study hall, late arrival, or early release </a:t>
            </a:r>
          </a:p>
          <a:p>
            <a:pPr algn="l" marL="1122681" indent="-374227" lvl="2">
              <a:lnSpc>
                <a:spcPts val="3120"/>
              </a:lnSpc>
              <a:buFont typeface="Arial"/>
              <a:buChar char="⚬"/>
            </a:pPr>
            <a:r>
              <a:rPr lang="en-US" sz="2600">
                <a:solidFill>
                  <a:srgbClr val="262626"/>
                </a:solidFill>
                <a:latin typeface="Cambria"/>
                <a:ea typeface="Cambria"/>
                <a:cs typeface="Cambria"/>
                <a:sym typeface="Cambria"/>
              </a:rPr>
              <a:t>Staffed by home campus teachers </a:t>
            </a:r>
          </a:p>
          <a:p>
            <a:pPr algn="l" marL="561341" indent="-280670" lvl="1">
              <a:lnSpc>
                <a:spcPts val="3120"/>
              </a:lnSpc>
              <a:buFont typeface="Arial"/>
              <a:buChar char="•"/>
            </a:pPr>
            <a:r>
              <a:rPr lang="en-US" b="true" sz="2600">
                <a:solidFill>
                  <a:srgbClr val="262626"/>
                </a:solidFill>
                <a:latin typeface="Cambria Bold"/>
                <a:ea typeface="Cambria Bold"/>
                <a:cs typeface="Cambria Bold"/>
                <a:sym typeface="Cambria Bold"/>
              </a:rPr>
              <a:t>Outside the 7 period HS Day </a:t>
            </a:r>
          </a:p>
          <a:p>
            <a:pPr algn="l" marL="1122681" indent="-374227" lvl="2">
              <a:lnSpc>
                <a:spcPts val="3120"/>
              </a:lnSpc>
              <a:buFont typeface="Arial"/>
              <a:buChar char="⚬"/>
            </a:pPr>
            <a:r>
              <a:rPr lang="en-US" sz="2600">
                <a:solidFill>
                  <a:srgbClr val="262626"/>
                </a:solidFill>
                <a:latin typeface="Cambria"/>
                <a:ea typeface="Cambria"/>
                <a:cs typeface="Cambria"/>
                <a:sym typeface="Cambria"/>
              </a:rPr>
              <a:t>The opportunity to take up to 2 additional tuition based virtual courses outside of the school day </a:t>
            </a:r>
          </a:p>
          <a:p>
            <a:pPr algn="l">
              <a:lnSpc>
                <a:spcPts val="3120"/>
              </a:lnSpc>
            </a:pPr>
          </a:p>
        </p:txBody>
      </p:sp>
    </p:spTree>
  </p:cSld>
  <p:clrMapOvr>
    <a:masterClrMapping/>
  </p:clrMapOvr>
  <p:transition spd="fast">
    <p:fade/>
  </p:transition>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442222" y="-247411"/>
            <a:ext cx="19167683" cy="10781822"/>
          </a:xfrm>
          <a:custGeom>
            <a:avLst/>
            <a:gdLst/>
            <a:ahLst/>
            <a:cxnLst/>
            <a:rect r="r" b="b" t="t" l="l"/>
            <a:pathLst>
              <a:path h="10781822" w="19167683">
                <a:moveTo>
                  <a:pt x="0" y="0"/>
                </a:moveTo>
                <a:lnTo>
                  <a:pt x="19167682" y="0"/>
                </a:lnTo>
                <a:lnTo>
                  <a:pt x="19167682" y="10781822"/>
                </a:lnTo>
                <a:lnTo>
                  <a:pt x="0" y="10781822"/>
                </a:lnTo>
                <a:lnTo>
                  <a:pt x="0" y="0"/>
                </a:lnTo>
                <a:close/>
              </a:path>
            </a:pathLst>
          </a:custGeom>
          <a:blipFill>
            <a:blip r:embed="rId2"/>
            <a:stretch>
              <a:fillRect l="0" t="0" r="0" b="0"/>
            </a:stretch>
          </a:blipFill>
        </p:spPr>
      </p:sp>
      <p:sp>
        <p:nvSpPr>
          <p:cNvPr name="Freeform 3" id="3"/>
          <p:cNvSpPr/>
          <p:nvPr/>
        </p:nvSpPr>
        <p:spPr>
          <a:xfrm flipH="false" flipV="false" rot="0">
            <a:off x="9599059" y="1205085"/>
            <a:ext cx="7660241" cy="4308886"/>
          </a:xfrm>
          <a:custGeom>
            <a:avLst/>
            <a:gdLst/>
            <a:ahLst/>
            <a:cxnLst/>
            <a:rect r="r" b="b" t="t" l="l"/>
            <a:pathLst>
              <a:path h="4308886" w="7660241">
                <a:moveTo>
                  <a:pt x="0" y="0"/>
                </a:moveTo>
                <a:lnTo>
                  <a:pt x="7660241" y="0"/>
                </a:lnTo>
                <a:lnTo>
                  <a:pt x="7660241" y="4308886"/>
                </a:lnTo>
                <a:lnTo>
                  <a:pt x="0" y="4308886"/>
                </a:lnTo>
                <a:lnTo>
                  <a:pt x="0" y="0"/>
                </a:lnTo>
                <a:close/>
              </a:path>
            </a:pathLst>
          </a:custGeom>
          <a:blipFill>
            <a:blip r:embed="rId3"/>
            <a:stretch>
              <a:fillRect l="0" t="0" r="0" b="0"/>
            </a:stretch>
          </a:blipFill>
        </p:spPr>
      </p:sp>
      <p:sp>
        <p:nvSpPr>
          <p:cNvPr name="Freeform 4" id="4"/>
          <p:cNvSpPr/>
          <p:nvPr/>
        </p:nvSpPr>
        <p:spPr>
          <a:xfrm flipH="false" flipV="false" rot="0">
            <a:off x="11272552" y="5922200"/>
            <a:ext cx="4629005" cy="3512258"/>
          </a:xfrm>
          <a:custGeom>
            <a:avLst/>
            <a:gdLst/>
            <a:ahLst/>
            <a:cxnLst/>
            <a:rect r="r" b="b" t="t" l="l"/>
            <a:pathLst>
              <a:path h="3512258" w="4629005">
                <a:moveTo>
                  <a:pt x="0" y="0"/>
                </a:moveTo>
                <a:lnTo>
                  <a:pt x="4629005" y="0"/>
                </a:lnTo>
                <a:lnTo>
                  <a:pt x="4629005" y="3512257"/>
                </a:lnTo>
                <a:lnTo>
                  <a:pt x="0" y="35122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592106" y="1090785"/>
            <a:ext cx="9409539" cy="9196215"/>
          </a:xfrm>
          <a:prstGeom prst="rect">
            <a:avLst/>
          </a:prstGeom>
        </p:spPr>
        <p:txBody>
          <a:bodyPr anchor="t" rtlCol="false" tIns="0" lIns="0" bIns="0" rIns="0">
            <a:spAutoFit/>
          </a:bodyPr>
          <a:lstStyle/>
          <a:p>
            <a:pPr algn="l">
              <a:lnSpc>
                <a:spcPts val="4415"/>
              </a:lnSpc>
            </a:pPr>
            <a:r>
              <a:rPr lang="en-US" sz="2742" u="sng" b="true">
                <a:solidFill>
                  <a:srgbClr val="000000"/>
                </a:solidFill>
                <a:latin typeface="Cambria Bold"/>
                <a:ea typeface="Cambria Bold"/>
                <a:cs typeface="Cambria Bold"/>
                <a:sym typeface="Cambria Bold"/>
              </a:rPr>
              <a:t>March 05</a:t>
            </a:r>
            <a:r>
              <a:rPr lang="en-US" sz="2742">
                <a:solidFill>
                  <a:srgbClr val="000000"/>
                </a:solidFill>
                <a:latin typeface="Cambria"/>
                <a:ea typeface="Cambria"/>
                <a:cs typeface="Cambria"/>
                <a:sym typeface="Cambria"/>
              </a:rPr>
              <a:t> is the deadline for changes to course</a:t>
            </a:r>
          </a:p>
          <a:p>
            <a:pPr algn="l">
              <a:lnSpc>
                <a:spcPts val="4415"/>
              </a:lnSpc>
            </a:pPr>
            <a:r>
              <a:rPr lang="en-US" sz="2742">
                <a:solidFill>
                  <a:srgbClr val="000000"/>
                </a:solidFill>
                <a:latin typeface="Cambria"/>
                <a:ea typeface="Cambria"/>
                <a:cs typeface="Cambria"/>
                <a:sym typeface="Cambria"/>
              </a:rPr>
              <a:t>requests. When schedules are published in the</a:t>
            </a:r>
          </a:p>
          <a:p>
            <a:pPr algn="l">
              <a:lnSpc>
                <a:spcPts val="4415"/>
              </a:lnSpc>
            </a:pPr>
            <a:r>
              <a:rPr lang="en-US" sz="2742">
                <a:solidFill>
                  <a:srgbClr val="000000"/>
                </a:solidFill>
                <a:latin typeface="Cambria"/>
                <a:ea typeface="Cambria"/>
                <a:cs typeface="Cambria"/>
                <a:sym typeface="Cambria"/>
              </a:rPr>
              <a:t>Fall of 2026, the ONLY changes allowed will be</a:t>
            </a:r>
          </a:p>
          <a:p>
            <a:pPr algn="l">
              <a:lnSpc>
                <a:spcPts val="4415"/>
              </a:lnSpc>
            </a:pPr>
            <a:r>
              <a:rPr lang="en-US" sz="2742">
                <a:solidFill>
                  <a:srgbClr val="000000"/>
                </a:solidFill>
                <a:latin typeface="Cambria"/>
                <a:ea typeface="Cambria"/>
                <a:cs typeface="Cambria"/>
                <a:sym typeface="Cambria"/>
              </a:rPr>
              <a:t>in the following cases:</a:t>
            </a:r>
          </a:p>
          <a:p>
            <a:pPr algn="l">
              <a:lnSpc>
                <a:spcPts val="4415"/>
              </a:lnSpc>
            </a:pPr>
          </a:p>
          <a:p>
            <a:pPr algn="l">
              <a:lnSpc>
                <a:spcPts val="4415"/>
              </a:lnSpc>
            </a:pPr>
            <a:r>
              <a:rPr lang="en-US" sz="2742">
                <a:solidFill>
                  <a:srgbClr val="000000"/>
                </a:solidFill>
                <a:latin typeface="Cambria"/>
                <a:ea typeface="Cambria"/>
                <a:cs typeface="Cambria"/>
                <a:sym typeface="Cambria"/>
              </a:rPr>
              <a:t>1. Student has not met course prerequisites;</a:t>
            </a:r>
          </a:p>
          <a:p>
            <a:pPr algn="l">
              <a:lnSpc>
                <a:spcPts val="4415"/>
              </a:lnSpc>
            </a:pPr>
            <a:r>
              <a:rPr lang="en-US" sz="2742">
                <a:solidFill>
                  <a:srgbClr val="000000"/>
                </a:solidFill>
                <a:latin typeface="Cambria"/>
                <a:ea typeface="Cambria"/>
                <a:cs typeface="Cambria"/>
                <a:sym typeface="Cambria"/>
              </a:rPr>
              <a:t>2. Student has already earned credit for the course;</a:t>
            </a:r>
          </a:p>
          <a:p>
            <a:pPr algn="l">
              <a:lnSpc>
                <a:spcPts val="4415"/>
              </a:lnSpc>
            </a:pPr>
            <a:r>
              <a:rPr lang="en-US" sz="2742">
                <a:solidFill>
                  <a:srgbClr val="000000"/>
                </a:solidFill>
                <a:latin typeface="Cambria"/>
                <a:ea typeface="Cambria"/>
                <a:cs typeface="Cambria"/>
                <a:sym typeface="Cambria"/>
              </a:rPr>
              <a:t>3. Change in program (athletics, fine arts, etc.),with coach/director approval;</a:t>
            </a:r>
          </a:p>
          <a:p>
            <a:pPr algn="l">
              <a:lnSpc>
                <a:spcPts val="4415"/>
              </a:lnSpc>
            </a:pPr>
            <a:r>
              <a:rPr lang="en-US" sz="2742">
                <a:solidFill>
                  <a:srgbClr val="000000"/>
                </a:solidFill>
                <a:latin typeface="Cambria"/>
                <a:ea typeface="Cambria"/>
                <a:cs typeface="Cambria"/>
                <a:sym typeface="Cambria"/>
              </a:rPr>
              <a:t>4. Level changes as recommended by the teacher and counselor, with parent and grade level administrator approval within established deadlines; (AP Human→Aca World Geo)</a:t>
            </a:r>
          </a:p>
          <a:p>
            <a:pPr algn="l">
              <a:lnSpc>
                <a:spcPts val="4415"/>
              </a:lnSpc>
            </a:pPr>
            <a:r>
              <a:rPr lang="en-US" sz="2742">
                <a:solidFill>
                  <a:srgbClr val="000000"/>
                </a:solidFill>
                <a:latin typeface="Cambria"/>
                <a:ea typeface="Cambria"/>
                <a:cs typeface="Cambria"/>
                <a:sym typeface="Cambria"/>
              </a:rPr>
              <a:t>5. Student did not meet standard on STAAR/EOC exam. </a:t>
            </a:r>
          </a:p>
          <a:p>
            <a:pPr algn="l">
              <a:lnSpc>
                <a:spcPts val="3894"/>
              </a:lnSpc>
            </a:pPr>
          </a:p>
          <a:p>
            <a:pPr algn="l">
              <a:lnSpc>
                <a:spcPts val="3894"/>
              </a:lnSpc>
            </a:pPr>
          </a:p>
          <a:p>
            <a:pPr algn="l">
              <a:lnSpc>
                <a:spcPts val="3894"/>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4762" y="2678"/>
            <a:ext cx="18283238" cy="10284322"/>
          </a:xfrm>
          <a:custGeom>
            <a:avLst/>
            <a:gdLst/>
            <a:ahLst/>
            <a:cxnLst/>
            <a:rect r="r" b="b" t="t" l="l"/>
            <a:pathLst>
              <a:path h="10284322" w="18283238">
                <a:moveTo>
                  <a:pt x="0" y="0"/>
                </a:moveTo>
                <a:lnTo>
                  <a:pt x="18283238" y="0"/>
                </a:lnTo>
                <a:lnTo>
                  <a:pt x="18283238" y="10284322"/>
                </a:lnTo>
                <a:lnTo>
                  <a:pt x="0" y="10284322"/>
                </a:lnTo>
                <a:lnTo>
                  <a:pt x="0" y="0"/>
                </a:lnTo>
                <a:close/>
              </a:path>
            </a:pathLst>
          </a:custGeom>
          <a:blipFill>
            <a:blip r:embed="rId2"/>
            <a:stretch>
              <a:fillRect l="0" t="0" r="0" b="0"/>
            </a:stretch>
          </a:blipFill>
        </p:spPr>
      </p:sp>
      <p:sp>
        <p:nvSpPr>
          <p:cNvPr name="TextBox 3" id="3"/>
          <p:cNvSpPr txBox="true"/>
          <p:nvPr/>
        </p:nvSpPr>
        <p:spPr>
          <a:xfrm rot="0">
            <a:off x="1028700" y="2955814"/>
            <a:ext cx="3917270" cy="3924300"/>
          </a:xfrm>
          <a:prstGeom prst="rect">
            <a:avLst/>
          </a:prstGeom>
        </p:spPr>
        <p:txBody>
          <a:bodyPr anchor="t" rtlCol="false" tIns="0" lIns="0" bIns="0" rIns="0">
            <a:spAutoFit/>
          </a:bodyPr>
          <a:lstStyle/>
          <a:p>
            <a:pPr algn="l">
              <a:lnSpc>
                <a:spcPts val="3120"/>
              </a:lnSpc>
            </a:pPr>
          </a:p>
          <a:p>
            <a:pPr algn="l">
              <a:lnSpc>
                <a:spcPts val="3120"/>
              </a:lnSpc>
            </a:pPr>
          </a:p>
          <a:p>
            <a:pPr algn="l">
              <a:lnSpc>
                <a:spcPts val="3120"/>
              </a:lnSpc>
            </a:pPr>
          </a:p>
          <a:p>
            <a:pPr algn="l">
              <a:lnSpc>
                <a:spcPts val="3120"/>
              </a:lnSpc>
            </a:pPr>
          </a:p>
          <a:p>
            <a:pPr algn="l">
              <a:lnSpc>
                <a:spcPts val="3120"/>
              </a:lnSpc>
            </a:pPr>
            <a:r>
              <a:rPr lang="en-US" b="true" sz="2600">
                <a:solidFill>
                  <a:srgbClr val="000000"/>
                </a:solidFill>
                <a:latin typeface="Cambria Bold"/>
                <a:ea typeface="Cambria Bold"/>
                <a:cs typeface="Cambria Bold"/>
                <a:sym typeface="Cambria Bold"/>
              </a:rPr>
              <a:t>Course Planner Video- Schoolinks</a:t>
            </a:r>
          </a:p>
          <a:p>
            <a:pPr algn="l">
              <a:lnSpc>
                <a:spcPts val="3120"/>
              </a:lnSpc>
            </a:pPr>
          </a:p>
          <a:p>
            <a:pPr algn="l">
              <a:lnSpc>
                <a:spcPts val="3120"/>
              </a:lnSpc>
            </a:pPr>
          </a:p>
          <a:p>
            <a:pPr algn="l">
              <a:lnSpc>
                <a:spcPts val="3120"/>
              </a:lnSpc>
            </a:pPr>
          </a:p>
          <a:p>
            <a:pPr algn="l">
              <a:lnSpc>
                <a:spcPts val="3120"/>
              </a:lnSpc>
            </a:pPr>
          </a:p>
        </p:txBody>
      </p:sp>
      <p:sp>
        <p:nvSpPr>
          <p:cNvPr name="TextBox 4" id="4"/>
          <p:cNvSpPr txBox="true"/>
          <p:nvPr/>
        </p:nvSpPr>
        <p:spPr>
          <a:xfrm rot="0">
            <a:off x="4945970" y="2759887"/>
            <a:ext cx="3856350" cy="3143250"/>
          </a:xfrm>
          <a:prstGeom prst="rect">
            <a:avLst/>
          </a:prstGeom>
        </p:spPr>
        <p:txBody>
          <a:bodyPr anchor="t" rtlCol="false" tIns="0" lIns="0" bIns="0" rIns="0">
            <a:spAutoFit/>
          </a:bodyPr>
          <a:lstStyle/>
          <a:p>
            <a:pPr algn="l">
              <a:lnSpc>
                <a:spcPts val="3120"/>
              </a:lnSpc>
            </a:pPr>
          </a:p>
          <a:p>
            <a:pPr algn="l">
              <a:lnSpc>
                <a:spcPts val="3120"/>
              </a:lnSpc>
            </a:pPr>
          </a:p>
          <a:p>
            <a:pPr algn="l">
              <a:lnSpc>
                <a:spcPts val="3120"/>
              </a:lnSpc>
            </a:pPr>
          </a:p>
          <a:p>
            <a:pPr algn="l">
              <a:lnSpc>
                <a:spcPts val="3120"/>
              </a:lnSpc>
            </a:pPr>
          </a:p>
          <a:p>
            <a:pPr algn="l">
              <a:lnSpc>
                <a:spcPts val="3120"/>
              </a:lnSpc>
            </a:pPr>
            <a:r>
              <a:rPr lang="en-US" b="true" sz="2600">
                <a:solidFill>
                  <a:srgbClr val="000000"/>
                </a:solidFill>
                <a:latin typeface="Cambria Bold"/>
                <a:ea typeface="Cambria Bold"/>
                <a:cs typeface="Cambria Bold"/>
                <a:sym typeface="Cambria Bold"/>
              </a:rPr>
              <a:t>Course Catalog in Schoolinks- course description</a:t>
            </a:r>
          </a:p>
          <a:p>
            <a:pPr algn="l">
              <a:lnSpc>
                <a:spcPts val="3120"/>
              </a:lnSpc>
            </a:pPr>
          </a:p>
        </p:txBody>
      </p:sp>
      <p:sp>
        <p:nvSpPr>
          <p:cNvPr name="TextBox 5" id="5"/>
          <p:cNvSpPr txBox="true"/>
          <p:nvPr/>
        </p:nvSpPr>
        <p:spPr>
          <a:xfrm rot="0">
            <a:off x="12886050" y="2565289"/>
            <a:ext cx="4739550" cy="2362200"/>
          </a:xfrm>
          <a:prstGeom prst="rect">
            <a:avLst/>
          </a:prstGeom>
        </p:spPr>
        <p:txBody>
          <a:bodyPr anchor="t" rtlCol="false" tIns="0" lIns="0" bIns="0" rIns="0">
            <a:spAutoFit/>
          </a:bodyPr>
          <a:lstStyle/>
          <a:p>
            <a:pPr algn="l">
              <a:lnSpc>
                <a:spcPts val="3120"/>
              </a:lnSpc>
            </a:pPr>
          </a:p>
          <a:p>
            <a:pPr algn="l">
              <a:lnSpc>
                <a:spcPts val="3120"/>
              </a:lnSpc>
            </a:pPr>
          </a:p>
          <a:p>
            <a:pPr algn="l">
              <a:lnSpc>
                <a:spcPts val="3120"/>
              </a:lnSpc>
            </a:pPr>
          </a:p>
          <a:p>
            <a:pPr algn="l">
              <a:lnSpc>
                <a:spcPts val="3120"/>
              </a:lnSpc>
            </a:pPr>
          </a:p>
          <a:p>
            <a:pPr algn="l">
              <a:lnSpc>
                <a:spcPts val="3120"/>
              </a:lnSpc>
            </a:pPr>
          </a:p>
          <a:p>
            <a:pPr algn="l">
              <a:lnSpc>
                <a:spcPts val="3120"/>
              </a:lnSpc>
            </a:pPr>
            <a:r>
              <a:rPr lang="en-US" b="true" sz="2600">
                <a:solidFill>
                  <a:srgbClr val="000000"/>
                </a:solidFill>
                <a:latin typeface="Cambria Bold"/>
                <a:ea typeface="Cambria Bold"/>
                <a:cs typeface="Cambria Bold"/>
                <a:sym typeface="Cambria Bold"/>
              </a:rPr>
              <a:t>Schoolinks Step by Step Guide </a:t>
            </a:r>
          </a:p>
        </p:txBody>
      </p:sp>
      <p:sp>
        <p:nvSpPr>
          <p:cNvPr name="Freeform 6" id="6"/>
          <p:cNvSpPr/>
          <p:nvPr/>
        </p:nvSpPr>
        <p:spPr>
          <a:xfrm flipH="false" flipV="false" rot="0">
            <a:off x="1272841" y="5566645"/>
            <a:ext cx="2223843" cy="2116983"/>
          </a:xfrm>
          <a:custGeom>
            <a:avLst/>
            <a:gdLst/>
            <a:ahLst/>
            <a:cxnLst/>
            <a:rect r="r" b="b" t="t" l="l"/>
            <a:pathLst>
              <a:path h="2116983" w="2223843">
                <a:moveTo>
                  <a:pt x="0" y="0"/>
                </a:moveTo>
                <a:lnTo>
                  <a:pt x="2223843" y="0"/>
                </a:lnTo>
                <a:lnTo>
                  <a:pt x="2223843" y="2116983"/>
                </a:lnTo>
                <a:lnTo>
                  <a:pt x="0" y="2116983"/>
                </a:lnTo>
                <a:lnTo>
                  <a:pt x="0" y="0"/>
                </a:lnTo>
                <a:close/>
              </a:path>
            </a:pathLst>
          </a:custGeom>
          <a:blipFill>
            <a:blip r:embed="rId3"/>
            <a:stretch>
              <a:fillRect l="0" t="0" r="0" b="-1"/>
            </a:stretch>
          </a:blipFill>
        </p:spPr>
      </p:sp>
      <p:sp>
        <p:nvSpPr>
          <p:cNvPr name="Freeform 7" id="7"/>
          <p:cNvSpPr/>
          <p:nvPr/>
        </p:nvSpPr>
        <p:spPr>
          <a:xfrm flipH="false" flipV="false" rot="0">
            <a:off x="4945970" y="5698949"/>
            <a:ext cx="2221896" cy="2116983"/>
          </a:xfrm>
          <a:custGeom>
            <a:avLst/>
            <a:gdLst/>
            <a:ahLst/>
            <a:cxnLst/>
            <a:rect r="r" b="b" t="t" l="l"/>
            <a:pathLst>
              <a:path h="2116983" w="2221896">
                <a:moveTo>
                  <a:pt x="0" y="0"/>
                </a:moveTo>
                <a:lnTo>
                  <a:pt x="2221897" y="0"/>
                </a:lnTo>
                <a:lnTo>
                  <a:pt x="2221897" y="2116983"/>
                </a:lnTo>
                <a:lnTo>
                  <a:pt x="0" y="2116983"/>
                </a:lnTo>
                <a:lnTo>
                  <a:pt x="0" y="0"/>
                </a:lnTo>
                <a:close/>
              </a:path>
            </a:pathLst>
          </a:custGeom>
          <a:blipFill>
            <a:blip r:embed="rId4"/>
            <a:stretch>
              <a:fillRect l="0" t="0" r="0" b="0"/>
            </a:stretch>
          </a:blipFill>
        </p:spPr>
      </p:sp>
      <p:sp>
        <p:nvSpPr>
          <p:cNvPr name="Freeform 8" id="8"/>
          <p:cNvSpPr/>
          <p:nvPr/>
        </p:nvSpPr>
        <p:spPr>
          <a:xfrm flipH="false" flipV="false" rot="0">
            <a:off x="13903008" y="5632285"/>
            <a:ext cx="2262349" cy="2183647"/>
          </a:xfrm>
          <a:custGeom>
            <a:avLst/>
            <a:gdLst/>
            <a:ahLst/>
            <a:cxnLst/>
            <a:rect r="r" b="b" t="t" l="l"/>
            <a:pathLst>
              <a:path h="2183647" w="2262349">
                <a:moveTo>
                  <a:pt x="0" y="0"/>
                </a:moveTo>
                <a:lnTo>
                  <a:pt x="2262349" y="0"/>
                </a:lnTo>
                <a:lnTo>
                  <a:pt x="2262349" y="2183647"/>
                </a:lnTo>
                <a:lnTo>
                  <a:pt x="0" y="2183647"/>
                </a:lnTo>
                <a:lnTo>
                  <a:pt x="0" y="0"/>
                </a:lnTo>
                <a:close/>
              </a:path>
            </a:pathLst>
          </a:custGeom>
          <a:blipFill>
            <a:blip r:embed="rId5"/>
            <a:stretch>
              <a:fillRect l="0" t="0" r="0" b="0"/>
            </a:stretch>
          </a:blipFill>
        </p:spPr>
      </p:sp>
      <p:sp>
        <p:nvSpPr>
          <p:cNvPr name="Freeform 9" id="9"/>
          <p:cNvSpPr/>
          <p:nvPr/>
        </p:nvSpPr>
        <p:spPr>
          <a:xfrm flipH="false" flipV="false" rot="0">
            <a:off x="4945970" y="2118304"/>
            <a:ext cx="2863378" cy="1713120"/>
          </a:xfrm>
          <a:custGeom>
            <a:avLst/>
            <a:gdLst/>
            <a:ahLst/>
            <a:cxnLst/>
            <a:rect r="r" b="b" t="t" l="l"/>
            <a:pathLst>
              <a:path h="1713120" w="2863378">
                <a:moveTo>
                  <a:pt x="0" y="0"/>
                </a:moveTo>
                <a:lnTo>
                  <a:pt x="2863378" y="0"/>
                </a:lnTo>
                <a:lnTo>
                  <a:pt x="2863378" y="1713120"/>
                </a:lnTo>
                <a:lnTo>
                  <a:pt x="0" y="1713120"/>
                </a:lnTo>
                <a:lnTo>
                  <a:pt x="0" y="0"/>
                </a:lnTo>
                <a:close/>
              </a:path>
            </a:pathLst>
          </a:custGeom>
          <a:blipFill>
            <a:blip r:embed="rId6"/>
            <a:stretch>
              <a:fillRect l="0" t="0" r="0" b="-10233"/>
            </a:stretch>
          </a:blipFill>
        </p:spPr>
      </p:sp>
      <p:sp>
        <p:nvSpPr>
          <p:cNvPr name="Freeform 10" id="10"/>
          <p:cNvSpPr/>
          <p:nvPr/>
        </p:nvSpPr>
        <p:spPr>
          <a:xfrm flipH="false" flipV="false" rot="0">
            <a:off x="13677624" y="2258141"/>
            <a:ext cx="2487734" cy="1890678"/>
          </a:xfrm>
          <a:custGeom>
            <a:avLst/>
            <a:gdLst/>
            <a:ahLst/>
            <a:cxnLst/>
            <a:rect r="r" b="b" t="t" l="l"/>
            <a:pathLst>
              <a:path h="1890678" w="2487734">
                <a:moveTo>
                  <a:pt x="0" y="0"/>
                </a:moveTo>
                <a:lnTo>
                  <a:pt x="2487733" y="0"/>
                </a:lnTo>
                <a:lnTo>
                  <a:pt x="2487733" y="1890678"/>
                </a:lnTo>
                <a:lnTo>
                  <a:pt x="0" y="1890678"/>
                </a:lnTo>
                <a:lnTo>
                  <a:pt x="0" y="0"/>
                </a:lnTo>
                <a:close/>
              </a:path>
            </a:pathLst>
          </a:custGeom>
          <a:blipFill>
            <a:blip r:embed="rId7"/>
            <a:stretch>
              <a:fillRect l="0" t="0" r="0" b="0"/>
            </a:stretch>
          </a:blipFill>
        </p:spPr>
      </p:sp>
      <p:sp>
        <p:nvSpPr>
          <p:cNvPr name="Freeform 11" id="11"/>
          <p:cNvSpPr/>
          <p:nvPr/>
        </p:nvSpPr>
        <p:spPr>
          <a:xfrm flipH="false" flipV="false" rot="0">
            <a:off x="1272841" y="1978074"/>
            <a:ext cx="2300869" cy="2170745"/>
          </a:xfrm>
          <a:custGeom>
            <a:avLst/>
            <a:gdLst/>
            <a:ahLst/>
            <a:cxnLst/>
            <a:rect r="r" b="b" t="t" l="l"/>
            <a:pathLst>
              <a:path h="2170745" w="2300869">
                <a:moveTo>
                  <a:pt x="0" y="0"/>
                </a:moveTo>
                <a:lnTo>
                  <a:pt x="2300869" y="0"/>
                </a:lnTo>
                <a:lnTo>
                  <a:pt x="2300869" y="2170745"/>
                </a:lnTo>
                <a:lnTo>
                  <a:pt x="0" y="2170745"/>
                </a:lnTo>
                <a:lnTo>
                  <a:pt x="0" y="0"/>
                </a:lnTo>
                <a:close/>
              </a:path>
            </a:pathLst>
          </a:custGeom>
          <a:blipFill>
            <a:blip r:embed="rId8"/>
            <a:stretch>
              <a:fillRect l="0" t="-29699" r="-217876" b="-59538"/>
            </a:stretch>
          </a:blipFill>
        </p:spPr>
      </p:sp>
      <p:sp>
        <p:nvSpPr>
          <p:cNvPr name="Freeform 12" id="12"/>
          <p:cNvSpPr/>
          <p:nvPr/>
        </p:nvSpPr>
        <p:spPr>
          <a:xfrm flipH="false" flipV="false" rot="0">
            <a:off x="8412963" y="2647458"/>
            <a:ext cx="3869472" cy="953231"/>
          </a:xfrm>
          <a:custGeom>
            <a:avLst/>
            <a:gdLst/>
            <a:ahLst/>
            <a:cxnLst/>
            <a:rect r="r" b="b" t="t" l="l"/>
            <a:pathLst>
              <a:path h="953231" w="3869472">
                <a:moveTo>
                  <a:pt x="0" y="0"/>
                </a:moveTo>
                <a:lnTo>
                  <a:pt x="3869472" y="0"/>
                </a:lnTo>
                <a:lnTo>
                  <a:pt x="3869472" y="953231"/>
                </a:lnTo>
                <a:lnTo>
                  <a:pt x="0" y="953231"/>
                </a:lnTo>
                <a:lnTo>
                  <a:pt x="0" y="0"/>
                </a:lnTo>
                <a:close/>
              </a:path>
            </a:pathLst>
          </a:custGeom>
          <a:blipFill>
            <a:blip r:embed="rId9"/>
            <a:stretch>
              <a:fillRect l="0" t="0" r="0" b="0"/>
            </a:stretch>
          </a:blipFill>
        </p:spPr>
      </p:sp>
      <p:sp>
        <p:nvSpPr>
          <p:cNvPr name="Freeform 13" id="13"/>
          <p:cNvSpPr/>
          <p:nvPr/>
        </p:nvSpPr>
        <p:spPr>
          <a:xfrm flipH="false" flipV="false" rot="0">
            <a:off x="9288211" y="5566645"/>
            <a:ext cx="2370789" cy="2345568"/>
          </a:xfrm>
          <a:custGeom>
            <a:avLst/>
            <a:gdLst/>
            <a:ahLst/>
            <a:cxnLst/>
            <a:rect r="r" b="b" t="t" l="l"/>
            <a:pathLst>
              <a:path h="2345568" w="2370789">
                <a:moveTo>
                  <a:pt x="0" y="0"/>
                </a:moveTo>
                <a:lnTo>
                  <a:pt x="2370789" y="0"/>
                </a:lnTo>
                <a:lnTo>
                  <a:pt x="2370789" y="2345568"/>
                </a:lnTo>
                <a:lnTo>
                  <a:pt x="0" y="2345568"/>
                </a:lnTo>
                <a:lnTo>
                  <a:pt x="0" y="0"/>
                </a:lnTo>
                <a:close/>
              </a:path>
            </a:pathLst>
          </a:custGeom>
          <a:blipFill>
            <a:blip r:embed="rId10"/>
            <a:stretch>
              <a:fillRect l="0" t="0" r="0" b="0"/>
            </a:stretch>
          </a:blipFill>
        </p:spPr>
      </p:sp>
      <p:sp>
        <p:nvSpPr>
          <p:cNvPr name="TextBox 14" id="14"/>
          <p:cNvSpPr txBox="true"/>
          <p:nvPr/>
        </p:nvSpPr>
        <p:spPr>
          <a:xfrm rot="0">
            <a:off x="4418927" y="481834"/>
            <a:ext cx="9738568" cy="1229348"/>
          </a:xfrm>
          <a:prstGeom prst="rect">
            <a:avLst/>
          </a:prstGeom>
        </p:spPr>
        <p:txBody>
          <a:bodyPr anchor="t" rtlCol="false" tIns="0" lIns="0" bIns="0" rIns="0">
            <a:spAutoFit/>
          </a:bodyPr>
          <a:lstStyle/>
          <a:p>
            <a:pPr algn="ctr">
              <a:lnSpc>
                <a:spcPts val="9940"/>
              </a:lnSpc>
            </a:pPr>
            <a:r>
              <a:rPr lang="en-US" b="true" sz="7100" u="sng">
                <a:solidFill>
                  <a:srgbClr val="000000"/>
                </a:solidFill>
                <a:latin typeface="Cambria Bold"/>
                <a:ea typeface="Cambria Bold"/>
                <a:cs typeface="Cambria Bold"/>
                <a:sym typeface="Cambria Bold"/>
              </a:rPr>
              <a:t>Course selection guides</a:t>
            </a:r>
          </a:p>
        </p:txBody>
      </p:sp>
      <p:sp>
        <p:nvSpPr>
          <p:cNvPr name="TextBox 15" id="15"/>
          <p:cNvSpPr txBox="true"/>
          <p:nvPr/>
        </p:nvSpPr>
        <p:spPr>
          <a:xfrm rot="0">
            <a:off x="8260251" y="4517914"/>
            <a:ext cx="4395341" cy="409575"/>
          </a:xfrm>
          <a:prstGeom prst="rect">
            <a:avLst/>
          </a:prstGeom>
        </p:spPr>
        <p:txBody>
          <a:bodyPr anchor="t" rtlCol="false" tIns="0" lIns="0" bIns="0" rIns="0">
            <a:spAutoFit/>
          </a:bodyPr>
          <a:lstStyle/>
          <a:p>
            <a:pPr algn="ctr">
              <a:lnSpc>
                <a:spcPts val="3120"/>
              </a:lnSpc>
              <a:spcBef>
                <a:spcPct val="0"/>
              </a:spcBef>
            </a:pPr>
            <a:r>
              <a:rPr lang="en-US" b="true" sz="2600">
                <a:solidFill>
                  <a:srgbClr val="000000"/>
                </a:solidFill>
                <a:latin typeface="Cambria Bold"/>
                <a:ea typeface="Cambria Bold"/>
                <a:cs typeface="Cambria Bold"/>
                <a:sym typeface="Cambria Bold"/>
              </a:rPr>
              <a:t>KISD Core and CT Course List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Freeform 3" id="3"/>
          <p:cNvSpPr/>
          <p:nvPr/>
        </p:nvSpPr>
        <p:spPr>
          <a:xfrm flipH="false" flipV="false" rot="0">
            <a:off x="3686412" y="0"/>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3">
              <a:alphaModFix amt="5000"/>
            </a:blip>
            <a:stretch>
              <a:fillRect l="0" t="0" r="0" b="0"/>
            </a:stretch>
          </a:blipFill>
        </p:spPr>
      </p:sp>
      <p:sp>
        <p:nvSpPr>
          <p:cNvPr name="TextBox 4" id="4"/>
          <p:cNvSpPr txBox="true"/>
          <p:nvPr/>
        </p:nvSpPr>
        <p:spPr>
          <a:xfrm rot="0">
            <a:off x="4625652" y="1103675"/>
            <a:ext cx="9031932" cy="2585078"/>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FHS Counselors</a:t>
            </a:r>
          </a:p>
          <a:p>
            <a:pPr algn="ctr">
              <a:lnSpc>
                <a:spcPts val="7700"/>
              </a:lnSpc>
            </a:pPr>
            <a:r>
              <a:rPr lang="en-US" sz="5500" b="true">
                <a:solidFill>
                  <a:srgbClr val="000000"/>
                </a:solidFill>
                <a:latin typeface="Canva Sans Bold"/>
                <a:ea typeface="Canva Sans Bold"/>
                <a:cs typeface="Canva Sans Bold"/>
                <a:sym typeface="Canva Sans Bold"/>
              </a:rPr>
              <a:t> </a:t>
            </a:r>
          </a:p>
        </p:txBody>
      </p:sp>
      <p:sp>
        <p:nvSpPr>
          <p:cNvPr name="TextBox 5" id="5"/>
          <p:cNvSpPr txBox="true"/>
          <p:nvPr/>
        </p:nvSpPr>
        <p:spPr>
          <a:xfrm rot="0">
            <a:off x="1028700" y="3141751"/>
            <a:ext cx="16646589" cy="5293560"/>
          </a:xfrm>
          <a:prstGeom prst="rect">
            <a:avLst/>
          </a:prstGeom>
        </p:spPr>
        <p:txBody>
          <a:bodyPr anchor="t" rtlCol="false" tIns="0" lIns="0" bIns="0" rIns="0">
            <a:spAutoFit/>
          </a:bodyPr>
          <a:lstStyle/>
          <a:p>
            <a:pPr algn="ctr">
              <a:lnSpc>
                <a:spcPts val="7041"/>
              </a:lnSpc>
            </a:pPr>
            <a:r>
              <a:rPr lang="en-US" sz="5867">
                <a:solidFill>
                  <a:srgbClr val="000000"/>
                </a:solidFill>
                <a:latin typeface="Cambria"/>
                <a:ea typeface="Cambria"/>
                <a:cs typeface="Cambria"/>
                <a:sym typeface="Cambria"/>
              </a:rPr>
              <a:t>A-L                     Mrs. Abughazaleh</a:t>
            </a:r>
          </a:p>
          <a:p>
            <a:pPr algn="ctr">
              <a:lnSpc>
                <a:spcPts val="7041"/>
              </a:lnSpc>
            </a:pPr>
          </a:p>
          <a:p>
            <a:pPr algn="ctr">
              <a:lnSpc>
                <a:spcPts val="7041"/>
              </a:lnSpc>
            </a:pPr>
            <a:r>
              <a:rPr lang="en-US" sz="5867">
                <a:solidFill>
                  <a:srgbClr val="000000"/>
                </a:solidFill>
                <a:latin typeface="Cambria"/>
                <a:ea typeface="Cambria"/>
                <a:cs typeface="Cambria"/>
                <a:sym typeface="Cambria"/>
              </a:rPr>
              <a:t>M-Z                   Mr. Vil</a:t>
            </a:r>
          </a:p>
          <a:p>
            <a:pPr algn="ctr">
              <a:lnSpc>
                <a:spcPts val="7041"/>
              </a:lnSpc>
            </a:pPr>
          </a:p>
          <a:p>
            <a:pPr algn="ctr">
              <a:lnSpc>
                <a:spcPts val="7041"/>
              </a:lnSpc>
            </a:pPr>
            <a:r>
              <a:rPr lang="en-US" sz="5867">
                <a:solidFill>
                  <a:srgbClr val="000000"/>
                </a:solidFill>
                <a:latin typeface="Cambria"/>
                <a:ea typeface="Cambria"/>
                <a:cs typeface="Cambria"/>
                <a:sym typeface="Cambria"/>
              </a:rPr>
              <a:t>College and Career Facilitator                Mrs. Cochren</a:t>
            </a:r>
          </a:p>
          <a:p>
            <a:pPr algn="ctr">
              <a:lnSpc>
                <a:spcPts val="7041"/>
              </a:lnSpc>
              <a:spcBef>
                <a:spcPct val="0"/>
              </a:spcBef>
            </a:pPr>
          </a:p>
        </p:txBody>
      </p:sp>
      <p:sp>
        <p:nvSpPr>
          <p:cNvPr name="Freeform 6" id="6"/>
          <p:cNvSpPr/>
          <p:nvPr/>
        </p:nvSpPr>
        <p:spPr>
          <a:xfrm flipH="false" flipV="false" rot="0">
            <a:off x="6102950" y="3293201"/>
            <a:ext cx="1855962" cy="791104"/>
          </a:xfrm>
          <a:custGeom>
            <a:avLst/>
            <a:gdLst/>
            <a:ahLst/>
            <a:cxnLst/>
            <a:rect r="r" b="b" t="t" l="l"/>
            <a:pathLst>
              <a:path h="791104" w="1855962">
                <a:moveTo>
                  <a:pt x="0" y="0"/>
                </a:moveTo>
                <a:lnTo>
                  <a:pt x="1855962" y="0"/>
                </a:lnTo>
                <a:lnTo>
                  <a:pt x="1855962" y="791104"/>
                </a:lnTo>
                <a:lnTo>
                  <a:pt x="0" y="7911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1143710" y="6762271"/>
            <a:ext cx="1855962" cy="791104"/>
          </a:xfrm>
          <a:custGeom>
            <a:avLst/>
            <a:gdLst/>
            <a:ahLst/>
            <a:cxnLst/>
            <a:rect r="r" b="b" t="t" l="l"/>
            <a:pathLst>
              <a:path h="791104" w="1855962">
                <a:moveTo>
                  <a:pt x="0" y="0"/>
                </a:moveTo>
                <a:lnTo>
                  <a:pt x="1855962" y="0"/>
                </a:lnTo>
                <a:lnTo>
                  <a:pt x="1855962" y="791104"/>
                </a:lnTo>
                <a:lnTo>
                  <a:pt x="0" y="7911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216019" y="4912621"/>
            <a:ext cx="1855962" cy="791104"/>
          </a:xfrm>
          <a:custGeom>
            <a:avLst/>
            <a:gdLst/>
            <a:ahLst/>
            <a:cxnLst/>
            <a:rect r="r" b="b" t="t" l="l"/>
            <a:pathLst>
              <a:path h="791104" w="1855962">
                <a:moveTo>
                  <a:pt x="0" y="0"/>
                </a:moveTo>
                <a:lnTo>
                  <a:pt x="1855962" y="0"/>
                </a:lnTo>
                <a:lnTo>
                  <a:pt x="1855962" y="791104"/>
                </a:lnTo>
                <a:lnTo>
                  <a:pt x="0" y="7911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descr="HD-PanelContent-GrommetsCombined.png"/>
          <p:cNvSpPr/>
          <p:nvPr/>
        </p:nvSpPr>
        <p:spPr>
          <a:xfrm flipH="false" flipV="false" rot="0">
            <a:off x="-345178" y="-388326"/>
            <a:ext cx="18978356" cy="10675326"/>
          </a:xfrm>
          <a:custGeom>
            <a:avLst/>
            <a:gdLst/>
            <a:ahLst/>
            <a:cxnLst/>
            <a:rect r="r" b="b" t="t" l="l"/>
            <a:pathLst>
              <a:path h="10675326" w="18978356">
                <a:moveTo>
                  <a:pt x="0" y="0"/>
                </a:moveTo>
                <a:lnTo>
                  <a:pt x="18978356" y="0"/>
                </a:lnTo>
                <a:lnTo>
                  <a:pt x="18978356" y="10675326"/>
                </a:lnTo>
                <a:lnTo>
                  <a:pt x="0" y="10675326"/>
                </a:lnTo>
                <a:lnTo>
                  <a:pt x="0" y="0"/>
                </a:lnTo>
                <a:close/>
              </a:path>
            </a:pathLst>
          </a:custGeom>
          <a:blipFill>
            <a:blip r:embed="rId2"/>
            <a:stretch>
              <a:fillRect l="0" t="0" r="0" b="0"/>
            </a:stretch>
          </a:blipFill>
        </p:spPr>
      </p:sp>
      <p:sp>
        <p:nvSpPr>
          <p:cNvPr name="Freeform 3" id="3"/>
          <p:cNvSpPr/>
          <p:nvPr/>
        </p:nvSpPr>
        <p:spPr>
          <a:xfrm flipH="false" flipV="false" rot="0">
            <a:off x="3183511" y="-548759"/>
            <a:ext cx="11613702" cy="11384517"/>
          </a:xfrm>
          <a:custGeom>
            <a:avLst/>
            <a:gdLst/>
            <a:ahLst/>
            <a:cxnLst/>
            <a:rect r="r" b="b" t="t" l="l"/>
            <a:pathLst>
              <a:path h="11384517" w="11613702">
                <a:moveTo>
                  <a:pt x="0" y="0"/>
                </a:moveTo>
                <a:lnTo>
                  <a:pt x="11613703" y="0"/>
                </a:lnTo>
                <a:lnTo>
                  <a:pt x="11613703" y="11384518"/>
                </a:lnTo>
                <a:lnTo>
                  <a:pt x="0" y="11384518"/>
                </a:lnTo>
                <a:lnTo>
                  <a:pt x="0" y="0"/>
                </a:lnTo>
                <a:close/>
              </a:path>
            </a:pathLst>
          </a:custGeom>
          <a:blipFill>
            <a:blip r:embed="rId3">
              <a:alphaModFix amt="13000"/>
            </a:blip>
            <a:stretch>
              <a:fillRect l="0" t="-1006" r="0" b="-1006"/>
            </a:stretch>
          </a:blipFill>
        </p:spPr>
      </p:sp>
      <p:sp>
        <p:nvSpPr>
          <p:cNvPr name="TextBox 4" id="4"/>
          <p:cNvSpPr txBox="true"/>
          <p:nvPr/>
        </p:nvSpPr>
        <p:spPr>
          <a:xfrm rot="0">
            <a:off x="5597660" y="3936235"/>
            <a:ext cx="12211301"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 District Course Selection Fair 5:30- 8:00 pm @ the Merrell Center</a:t>
            </a:r>
          </a:p>
        </p:txBody>
      </p:sp>
      <p:sp>
        <p:nvSpPr>
          <p:cNvPr name="TextBox 5" id="5"/>
          <p:cNvSpPr txBox="true"/>
          <p:nvPr/>
        </p:nvSpPr>
        <p:spPr>
          <a:xfrm rot="0">
            <a:off x="-574653" y="2022057"/>
            <a:ext cx="8301045"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12/2024</a:t>
            </a:r>
          </a:p>
        </p:txBody>
      </p:sp>
      <p:sp>
        <p:nvSpPr>
          <p:cNvPr name="TextBox 6" id="6"/>
          <p:cNvSpPr txBox="true"/>
          <p:nvPr/>
        </p:nvSpPr>
        <p:spPr>
          <a:xfrm rot="0">
            <a:off x="2831869" y="4784307"/>
            <a:ext cx="2130623"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1/29/2025</a:t>
            </a:r>
          </a:p>
        </p:txBody>
      </p:sp>
      <p:sp>
        <p:nvSpPr>
          <p:cNvPr name="TextBox 7" id="7"/>
          <p:cNvSpPr txBox="true"/>
          <p:nvPr/>
        </p:nvSpPr>
        <p:spPr>
          <a:xfrm rot="0">
            <a:off x="2687518" y="3793707"/>
            <a:ext cx="2274975"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1/22/2025</a:t>
            </a:r>
          </a:p>
        </p:txBody>
      </p:sp>
      <p:sp>
        <p:nvSpPr>
          <p:cNvPr name="TextBox 8" id="8"/>
          <p:cNvSpPr txBox="true"/>
          <p:nvPr/>
        </p:nvSpPr>
        <p:spPr>
          <a:xfrm rot="0">
            <a:off x="2678874" y="2958891"/>
            <a:ext cx="2283619"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1/16/2025</a:t>
            </a:r>
          </a:p>
        </p:txBody>
      </p:sp>
      <p:sp>
        <p:nvSpPr>
          <p:cNvPr name="TextBox 9" id="9"/>
          <p:cNvSpPr txBox="true"/>
          <p:nvPr/>
        </p:nvSpPr>
        <p:spPr>
          <a:xfrm rot="0">
            <a:off x="2678874" y="5853113"/>
            <a:ext cx="2283619"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2/12/2025</a:t>
            </a:r>
          </a:p>
        </p:txBody>
      </p:sp>
      <p:sp>
        <p:nvSpPr>
          <p:cNvPr name="TextBox 10" id="10"/>
          <p:cNvSpPr txBox="true"/>
          <p:nvPr/>
        </p:nvSpPr>
        <p:spPr>
          <a:xfrm rot="0">
            <a:off x="2577716" y="6786563"/>
            <a:ext cx="2638930"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2/14 - 2/28</a:t>
            </a:r>
          </a:p>
        </p:txBody>
      </p:sp>
      <p:sp>
        <p:nvSpPr>
          <p:cNvPr name="TextBox 11" id="11"/>
          <p:cNvSpPr txBox="true"/>
          <p:nvPr/>
        </p:nvSpPr>
        <p:spPr>
          <a:xfrm rot="0">
            <a:off x="2495518" y="7753350"/>
            <a:ext cx="2466975"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3/3 - 3/5</a:t>
            </a:r>
          </a:p>
        </p:txBody>
      </p:sp>
      <p:sp>
        <p:nvSpPr>
          <p:cNvPr name="TextBox 12" id="12"/>
          <p:cNvSpPr txBox="true"/>
          <p:nvPr/>
        </p:nvSpPr>
        <p:spPr>
          <a:xfrm rot="0">
            <a:off x="2587196" y="8753475"/>
            <a:ext cx="2466975"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3/3 - 3/18</a:t>
            </a:r>
          </a:p>
        </p:txBody>
      </p:sp>
      <p:sp>
        <p:nvSpPr>
          <p:cNvPr name="TextBox 13" id="13"/>
          <p:cNvSpPr txBox="true"/>
          <p:nvPr/>
        </p:nvSpPr>
        <p:spPr>
          <a:xfrm rot="0">
            <a:off x="5054171" y="2022057"/>
            <a:ext cx="11755433" cy="1000125"/>
          </a:xfrm>
          <a:prstGeom prst="rect">
            <a:avLst/>
          </a:prstGeom>
        </p:spPr>
        <p:txBody>
          <a:bodyPr anchor="t" rtlCol="false" tIns="0" lIns="0" bIns="0" rIns="0">
            <a:spAutoFit/>
          </a:bodyPr>
          <a:lstStyle/>
          <a:p>
            <a:pPr algn="ctr">
              <a:lnSpc>
                <a:spcPts val="3960"/>
              </a:lnSpc>
            </a:pPr>
            <a:r>
              <a:rPr lang="en-US" sz="3300">
                <a:solidFill>
                  <a:srgbClr val="031F51"/>
                </a:solidFill>
                <a:latin typeface="Cambria"/>
                <a:ea typeface="Cambria"/>
                <a:cs typeface="Cambria"/>
                <a:sym typeface="Cambria"/>
              </a:rPr>
              <a:t>SchooLinks opens for Parents/Students to start planning</a:t>
            </a:r>
          </a:p>
          <a:p>
            <a:pPr algn="ctr">
              <a:lnSpc>
                <a:spcPts val="3960"/>
              </a:lnSpc>
              <a:spcBef>
                <a:spcPct val="0"/>
              </a:spcBef>
            </a:pPr>
          </a:p>
        </p:txBody>
      </p:sp>
      <p:sp>
        <p:nvSpPr>
          <p:cNvPr name="TextBox 14" id="14"/>
          <p:cNvSpPr txBox="true"/>
          <p:nvPr/>
        </p:nvSpPr>
        <p:spPr>
          <a:xfrm rot="0">
            <a:off x="5705817" y="2884094"/>
            <a:ext cx="11786709"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Legacy Parent Academy: Course Selection Informational Session</a:t>
            </a:r>
          </a:p>
        </p:txBody>
      </p:sp>
      <p:sp>
        <p:nvSpPr>
          <p:cNvPr name="TextBox 15" id="15"/>
          <p:cNvSpPr txBox="true"/>
          <p:nvPr/>
        </p:nvSpPr>
        <p:spPr>
          <a:xfrm rot="0">
            <a:off x="5418713" y="4842127"/>
            <a:ext cx="8445267"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 Course Selection Fair @ FHS 6:00-7:30 PM</a:t>
            </a:r>
          </a:p>
        </p:txBody>
      </p:sp>
      <p:sp>
        <p:nvSpPr>
          <p:cNvPr name="TextBox 16" id="16"/>
          <p:cNvSpPr txBox="true"/>
          <p:nvPr/>
        </p:nvSpPr>
        <p:spPr>
          <a:xfrm rot="0">
            <a:off x="5705817" y="5776913"/>
            <a:ext cx="8015784"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Course Selections due through SchooLinks</a:t>
            </a:r>
          </a:p>
        </p:txBody>
      </p:sp>
      <p:sp>
        <p:nvSpPr>
          <p:cNvPr name="TextBox 17" id="17"/>
          <p:cNvSpPr txBox="true"/>
          <p:nvPr/>
        </p:nvSpPr>
        <p:spPr>
          <a:xfrm rot="0">
            <a:off x="5562477" y="6786563"/>
            <a:ext cx="10650356"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 Student Course Selection Meetings with their Counselor</a:t>
            </a:r>
          </a:p>
        </p:txBody>
      </p:sp>
      <p:sp>
        <p:nvSpPr>
          <p:cNvPr name="TextBox 18" id="18"/>
          <p:cNvSpPr txBox="true"/>
          <p:nvPr/>
        </p:nvSpPr>
        <p:spPr>
          <a:xfrm rot="0">
            <a:off x="5705817" y="7795330"/>
            <a:ext cx="9472084"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 Students request changes to their course selection</a:t>
            </a:r>
          </a:p>
        </p:txBody>
      </p:sp>
      <p:sp>
        <p:nvSpPr>
          <p:cNvPr name="TextBox 19" id="19"/>
          <p:cNvSpPr txBox="true"/>
          <p:nvPr/>
        </p:nvSpPr>
        <p:spPr>
          <a:xfrm rot="0">
            <a:off x="5705817" y="8728780"/>
            <a:ext cx="8261025" cy="504825"/>
          </a:xfrm>
          <a:prstGeom prst="rect">
            <a:avLst/>
          </a:prstGeom>
        </p:spPr>
        <p:txBody>
          <a:bodyPr anchor="t" rtlCol="false" tIns="0" lIns="0" bIns="0" rIns="0">
            <a:spAutoFit/>
          </a:bodyPr>
          <a:lstStyle/>
          <a:p>
            <a:pPr algn="ctr">
              <a:lnSpc>
                <a:spcPts val="3960"/>
              </a:lnSpc>
              <a:spcBef>
                <a:spcPct val="0"/>
              </a:spcBef>
            </a:pPr>
            <a:r>
              <a:rPr lang="en-US" sz="3300">
                <a:solidFill>
                  <a:srgbClr val="031F51"/>
                </a:solidFill>
                <a:latin typeface="Cambria"/>
                <a:ea typeface="Cambria"/>
                <a:cs typeface="Cambria"/>
                <a:sym typeface="Cambria"/>
              </a:rPr>
              <a:t>Course Verification window on SchooLinks</a:t>
            </a:r>
          </a:p>
        </p:txBody>
      </p:sp>
      <p:sp>
        <p:nvSpPr>
          <p:cNvPr name="TextBox 20" id="20"/>
          <p:cNvSpPr txBox="true"/>
          <p:nvPr/>
        </p:nvSpPr>
        <p:spPr>
          <a:xfrm rot="0">
            <a:off x="1435442" y="244006"/>
            <a:ext cx="14901565" cy="1566544"/>
          </a:xfrm>
          <a:prstGeom prst="rect">
            <a:avLst/>
          </a:prstGeom>
        </p:spPr>
        <p:txBody>
          <a:bodyPr anchor="t" rtlCol="false" tIns="0" lIns="0" bIns="0" rIns="0">
            <a:spAutoFit/>
          </a:bodyPr>
          <a:lstStyle/>
          <a:p>
            <a:pPr algn="ctr">
              <a:lnSpc>
                <a:spcPts val="12880"/>
              </a:lnSpc>
            </a:pPr>
            <a:r>
              <a:rPr lang="en-US" sz="9200" b="true">
                <a:solidFill>
                  <a:srgbClr val="031F51"/>
                </a:solidFill>
                <a:latin typeface="Canva Sans Bold"/>
                <a:ea typeface="Canva Sans Bold"/>
                <a:cs typeface="Canva Sans Bold"/>
                <a:sym typeface="Canva Sans Bold"/>
              </a:rPr>
              <a:t>Course Selection Timeline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Freeform 3" id="3"/>
          <p:cNvSpPr/>
          <p:nvPr/>
        </p:nvSpPr>
        <p:spPr>
          <a:xfrm flipH="false" flipV="false" rot="0">
            <a:off x="9363308" y="748588"/>
            <a:ext cx="7621861" cy="8637816"/>
          </a:xfrm>
          <a:custGeom>
            <a:avLst/>
            <a:gdLst/>
            <a:ahLst/>
            <a:cxnLst/>
            <a:rect r="r" b="b" t="t" l="l"/>
            <a:pathLst>
              <a:path h="8637816" w="7621861">
                <a:moveTo>
                  <a:pt x="0" y="0"/>
                </a:moveTo>
                <a:lnTo>
                  <a:pt x="7621862" y="0"/>
                </a:lnTo>
                <a:lnTo>
                  <a:pt x="7621862" y="8637816"/>
                </a:lnTo>
                <a:lnTo>
                  <a:pt x="0" y="8637816"/>
                </a:lnTo>
                <a:lnTo>
                  <a:pt x="0" y="0"/>
                </a:lnTo>
                <a:close/>
              </a:path>
            </a:pathLst>
          </a:custGeom>
          <a:blipFill>
            <a:blip r:embed="rId3"/>
            <a:stretch>
              <a:fillRect l="0" t="0" r="0" b="-14230"/>
            </a:stretch>
          </a:blipFill>
        </p:spPr>
      </p:sp>
      <p:sp>
        <p:nvSpPr>
          <p:cNvPr name="Freeform 4" id="4"/>
          <p:cNvSpPr/>
          <p:nvPr/>
        </p:nvSpPr>
        <p:spPr>
          <a:xfrm flipH="false" flipV="false" rot="0">
            <a:off x="802060" y="749928"/>
            <a:ext cx="8339558" cy="8787144"/>
          </a:xfrm>
          <a:custGeom>
            <a:avLst/>
            <a:gdLst/>
            <a:ahLst/>
            <a:cxnLst/>
            <a:rect r="r" b="b" t="t" l="l"/>
            <a:pathLst>
              <a:path h="8787144" w="8339558">
                <a:moveTo>
                  <a:pt x="0" y="0"/>
                </a:moveTo>
                <a:lnTo>
                  <a:pt x="8339558" y="0"/>
                </a:lnTo>
                <a:lnTo>
                  <a:pt x="8339558" y="8787144"/>
                </a:lnTo>
                <a:lnTo>
                  <a:pt x="0" y="8787144"/>
                </a:lnTo>
                <a:lnTo>
                  <a:pt x="0" y="0"/>
                </a:lnTo>
                <a:close/>
              </a:path>
            </a:pathLst>
          </a:custGeom>
          <a:blipFill>
            <a:blip r:embed="rId4"/>
            <a:stretch>
              <a:fillRect l="0" t="0" r="0" b="-22862"/>
            </a:stretch>
          </a:blipFill>
        </p:spPr>
      </p:sp>
      <p:sp>
        <p:nvSpPr>
          <p:cNvPr name="TextBox 5" id="5"/>
          <p:cNvSpPr txBox="true"/>
          <p:nvPr/>
        </p:nvSpPr>
        <p:spPr>
          <a:xfrm rot="0">
            <a:off x="3554173" y="-9525"/>
            <a:ext cx="10651182" cy="1066800"/>
          </a:xfrm>
          <a:prstGeom prst="rect">
            <a:avLst/>
          </a:prstGeom>
        </p:spPr>
        <p:txBody>
          <a:bodyPr anchor="t" rtlCol="false" tIns="0" lIns="0" bIns="0" rIns="0">
            <a:spAutoFit/>
          </a:bodyPr>
          <a:lstStyle/>
          <a:p>
            <a:pPr algn="ctr">
              <a:lnSpc>
                <a:spcPts val="8399"/>
              </a:lnSpc>
              <a:spcBef>
                <a:spcPct val="0"/>
              </a:spcBef>
            </a:pPr>
            <a:r>
              <a:rPr lang="en-US" b="true" sz="6999">
                <a:solidFill>
                  <a:srgbClr val="FFC40C"/>
                </a:solidFill>
                <a:latin typeface="Cambria Bold"/>
                <a:ea typeface="Cambria Bold"/>
                <a:cs typeface="Cambria Bold"/>
                <a:sym typeface="Cambria Bold"/>
              </a:rPr>
              <a:t>Graduation Requirements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318498" y="-632031"/>
            <a:ext cx="17651004" cy="11551063"/>
          </a:xfrm>
          <a:custGeom>
            <a:avLst/>
            <a:gdLst/>
            <a:ahLst/>
            <a:cxnLst/>
            <a:rect r="r" b="b" t="t" l="l"/>
            <a:pathLst>
              <a:path h="11551063" w="17651004">
                <a:moveTo>
                  <a:pt x="0" y="0"/>
                </a:moveTo>
                <a:lnTo>
                  <a:pt x="17651004" y="0"/>
                </a:lnTo>
                <a:lnTo>
                  <a:pt x="17651004" y="11551062"/>
                </a:lnTo>
                <a:lnTo>
                  <a:pt x="0" y="11551062"/>
                </a:lnTo>
                <a:lnTo>
                  <a:pt x="0" y="0"/>
                </a:lnTo>
                <a:close/>
              </a:path>
            </a:pathLst>
          </a:custGeom>
          <a:blipFill>
            <a:blip r:embed="rId2"/>
            <a:stretch>
              <a:fillRect l="-7625" t="0" r="-8714" b="0"/>
            </a:stretch>
          </a:blipFill>
        </p:spPr>
      </p:sp>
      <p:sp>
        <p:nvSpPr>
          <p:cNvPr name="Freeform 3" id="3"/>
          <p:cNvSpPr/>
          <p:nvPr/>
        </p:nvSpPr>
        <p:spPr>
          <a:xfrm flipH="false" flipV="false" rot="0">
            <a:off x="9962219" y="3482376"/>
            <a:ext cx="6355497" cy="6080203"/>
          </a:xfrm>
          <a:custGeom>
            <a:avLst/>
            <a:gdLst/>
            <a:ahLst/>
            <a:cxnLst/>
            <a:rect r="r" b="b" t="t" l="l"/>
            <a:pathLst>
              <a:path h="6080203" w="6355497">
                <a:moveTo>
                  <a:pt x="0" y="0"/>
                </a:moveTo>
                <a:lnTo>
                  <a:pt x="6355498" y="0"/>
                </a:lnTo>
                <a:lnTo>
                  <a:pt x="6355498" y="6080203"/>
                </a:lnTo>
                <a:lnTo>
                  <a:pt x="0" y="6080203"/>
                </a:lnTo>
                <a:lnTo>
                  <a:pt x="0" y="0"/>
                </a:lnTo>
                <a:close/>
              </a:path>
            </a:pathLst>
          </a:custGeom>
          <a:blipFill>
            <a:blip r:embed="rId3"/>
            <a:stretch>
              <a:fillRect l="0" t="0" r="0" b="-22086"/>
            </a:stretch>
          </a:blipFill>
        </p:spPr>
      </p:sp>
      <p:sp>
        <p:nvSpPr>
          <p:cNvPr name="Freeform 4" id="4"/>
          <p:cNvSpPr/>
          <p:nvPr/>
        </p:nvSpPr>
        <p:spPr>
          <a:xfrm flipH="false" flipV="false" rot="0">
            <a:off x="9813758" y="350816"/>
            <a:ext cx="6503959" cy="3131560"/>
          </a:xfrm>
          <a:custGeom>
            <a:avLst/>
            <a:gdLst/>
            <a:ahLst/>
            <a:cxnLst/>
            <a:rect r="r" b="b" t="t" l="l"/>
            <a:pathLst>
              <a:path h="3131560" w="6503959">
                <a:moveTo>
                  <a:pt x="0" y="0"/>
                </a:moveTo>
                <a:lnTo>
                  <a:pt x="6503959" y="0"/>
                </a:lnTo>
                <a:lnTo>
                  <a:pt x="6503959" y="3131560"/>
                </a:lnTo>
                <a:lnTo>
                  <a:pt x="0" y="3131560"/>
                </a:lnTo>
                <a:lnTo>
                  <a:pt x="0" y="0"/>
                </a:lnTo>
                <a:close/>
              </a:path>
            </a:pathLst>
          </a:custGeom>
          <a:blipFill>
            <a:blip r:embed="rId4"/>
            <a:stretch>
              <a:fillRect l="-31485" t="-83675" r="-27444" b="-13359"/>
            </a:stretch>
          </a:blipFill>
        </p:spPr>
      </p:sp>
      <p:sp>
        <p:nvSpPr>
          <p:cNvPr name="TextBox 5" id="5"/>
          <p:cNvSpPr txBox="true"/>
          <p:nvPr/>
        </p:nvSpPr>
        <p:spPr>
          <a:xfrm rot="0">
            <a:off x="1028700" y="2446202"/>
            <a:ext cx="7762074" cy="4824094"/>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Endorsemets and EOC Requirments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TextBox 3" id="3"/>
          <p:cNvSpPr txBox="true"/>
          <p:nvPr/>
        </p:nvSpPr>
        <p:spPr>
          <a:xfrm rot="0">
            <a:off x="1672354" y="3097010"/>
            <a:ext cx="15236498" cy="4580943"/>
          </a:xfrm>
          <a:prstGeom prst="rect">
            <a:avLst/>
          </a:prstGeom>
        </p:spPr>
        <p:txBody>
          <a:bodyPr anchor="t" rtlCol="false" tIns="0" lIns="0" bIns="0" rIns="0">
            <a:spAutoFit/>
          </a:bodyPr>
          <a:lstStyle/>
          <a:p>
            <a:pPr algn="ctr">
              <a:lnSpc>
                <a:spcPts val="5041"/>
              </a:lnSpc>
            </a:pPr>
            <a:r>
              <a:rPr lang="en-US" b="true" sz="3252" u="sng">
                <a:solidFill>
                  <a:srgbClr val="000000"/>
                </a:solidFill>
                <a:latin typeface="Cambria Bold"/>
                <a:ea typeface="Cambria Bold"/>
                <a:cs typeface="Cambria Bold"/>
                <a:sym typeface="Cambria Bold"/>
              </a:rPr>
              <a:t>Algebra II</a:t>
            </a:r>
            <a:r>
              <a:rPr lang="en-US" sz="3252">
                <a:solidFill>
                  <a:srgbClr val="000000"/>
                </a:solidFill>
                <a:latin typeface="Cambria"/>
                <a:ea typeface="Cambria"/>
                <a:cs typeface="Cambria"/>
                <a:sym typeface="Cambria"/>
              </a:rPr>
              <a:t> is not specified as a graduation requirement; however, students who do not</a:t>
            </a:r>
          </a:p>
          <a:p>
            <a:pPr algn="ctr">
              <a:lnSpc>
                <a:spcPts val="4508"/>
              </a:lnSpc>
            </a:pPr>
            <a:r>
              <a:rPr lang="en-US" sz="2908">
                <a:solidFill>
                  <a:srgbClr val="000000"/>
                </a:solidFill>
                <a:latin typeface="Cambria"/>
                <a:ea typeface="Cambria"/>
                <a:cs typeface="Cambria"/>
                <a:sym typeface="Cambria"/>
              </a:rPr>
              <a:t>earn Algebra II credit are not eligible for the following:</a:t>
            </a:r>
          </a:p>
          <a:p>
            <a:pPr algn="ctr">
              <a:lnSpc>
                <a:spcPts val="4508"/>
              </a:lnSpc>
            </a:pPr>
            <a:r>
              <a:rPr lang="en-US" sz="2908">
                <a:solidFill>
                  <a:srgbClr val="000000"/>
                </a:solidFill>
                <a:latin typeface="Cambria"/>
                <a:ea typeface="Cambria"/>
                <a:cs typeface="Cambria"/>
                <a:sym typeface="Cambria"/>
              </a:rPr>
              <a:t>• Earning the Distinguished Level of Achievement (DLA), which requires completion of</a:t>
            </a:r>
          </a:p>
          <a:p>
            <a:pPr algn="ctr">
              <a:lnSpc>
                <a:spcPts val="4508"/>
              </a:lnSpc>
            </a:pPr>
            <a:r>
              <a:rPr lang="en-US" sz="2908">
                <a:solidFill>
                  <a:srgbClr val="000000"/>
                </a:solidFill>
                <a:latin typeface="Cambria"/>
                <a:ea typeface="Cambria"/>
                <a:cs typeface="Cambria"/>
                <a:sym typeface="Cambria"/>
              </a:rPr>
              <a:t>an endorsement with Algebra II among the four math credits</a:t>
            </a:r>
          </a:p>
          <a:p>
            <a:pPr algn="ctr">
              <a:lnSpc>
                <a:spcPts val="4508"/>
              </a:lnSpc>
            </a:pPr>
            <a:r>
              <a:rPr lang="en-US" sz="2908">
                <a:solidFill>
                  <a:srgbClr val="000000"/>
                </a:solidFill>
                <a:latin typeface="Cambria"/>
                <a:ea typeface="Cambria"/>
                <a:cs typeface="Cambria"/>
                <a:sym typeface="Cambria"/>
              </a:rPr>
              <a:t>• Recognition as an honors or high honors graduate</a:t>
            </a:r>
          </a:p>
          <a:p>
            <a:pPr algn="ctr">
              <a:lnSpc>
                <a:spcPts val="4508"/>
              </a:lnSpc>
            </a:pPr>
            <a:r>
              <a:rPr lang="en-US" sz="2908">
                <a:solidFill>
                  <a:srgbClr val="000000"/>
                </a:solidFill>
                <a:latin typeface="Cambria"/>
                <a:ea typeface="Cambria"/>
                <a:cs typeface="Cambria"/>
                <a:sym typeface="Cambria"/>
              </a:rPr>
              <a:t>• Automatic admission to a state public college or university</a:t>
            </a:r>
          </a:p>
          <a:p>
            <a:pPr algn="ctr">
              <a:lnSpc>
                <a:spcPts val="4508"/>
              </a:lnSpc>
            </a:pPr>
            <a:r>
              <a:rPr lang="en-US" sz="2908">
                <a:solidFill>
                  <a:srgbClr val="000000"/>
                </a:solidFill>
                <a:latin typeface="Cambria"/>
                <a:ea typeface="Cambria"/>
                <a:cs typeface="Cambria"/>
                <a:sym typeface="Cambria"/>
              </a:rPr>
              <a:t>• Certain financial aid opportunities, including the TEXAS grant or the Texas</a:t>
            </a:r>
          </a:p>
          <a:p>
            <a:pPr algn="ctr">
              <a:lnSpc>
                <a:spcPts val="4508"/>
              </a:lnSpc>
            </a:pPr>
            <a:r>
              <a:rPr lang="en-US" sz="2908">
                <a:solidFill>
                  <a:srgbClr val="000000"/>
                </a:solidFill>
                <a:latin typeface="Cambria"/>
                <a:ea typeface="Cambria"/>
                <a:cs typeface="Cambria"/>
                <a:sym typeface="Cambria"/>
              </a:rPr>
              <a:t>Educational Opportunity Grant</a:t>
            </a:r>
          </a:p>
        </p:txBody>
      </p:sp>
      <p:sp>
        <p:nvSpPr>
          <p:cNvPr name="Freeform 4" id="4"/>
          <p:cNvSpPr/>
          <p:nvPr/>
        </p:nvSpPr>
        <p:spPr>
          <a:xfrm flipH="false" flipV="false" rot="0">
            <a:off x="6590378" y="1708265"/>
            <a:ext cx="4884304" cy="1233287"/>
          </a:xfrm>
          <a:custGeom>
            <a:avLst/>
            <a:gdLst/>
            <a:ahLst/>
            <a:cxnLst/>
            <a:rect r="r" b="b" t="t" l="l"/>
            <a:pathLst>
              <a:path h="1233287" w="4884304">
                <a:moveTo>
                  <a:pt x="0" y="0"/>
                </a:moveTo>
                <a:lnTo>
                  <a:pt x="4884304" y="0"/>
                </a:lnTo>
                <a:lnTo>
                  <a:pt x="4884304" y="1233287"/>
                </a:lnTo>
                <a:lnTo>
                  <a:pt x="0" y="12332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3730452" y="0"/>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5">
              <a:alphaModFix amt="12000"/>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Freeform 3" id="3"/>
          <p:cNvSpPr/>
          <p:nvPr/>
        </p:nvSpPr>
        <p:spPr>
          <a:xfrm flipH="false" flipV="false" rot="0">
            <a:off x="3730452" y="0"/>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3">
              <a:alphaModFix amt="12000"/>
            </a:blip>
            <a:stretch>
              <a:fillRect l="0" t="0" r="0" b="0"/>
            </a:stretch>
          </a:blipFill>
        </p:spPr>
      </p:sp>
      <p:sp>
        <p:nvSpPr>
          <p:cNvPr name="TextBox 4" id="4"/>
          <p:cNvSpPr txBox="true"/>
          <p:nvPr/>
        </p:nvSpPr>
        <p:spPr>
          <a:xfrm rot="0">
            <a:off x="1507634" y="1036658"/>
            <a:ext cx="14657040" cy="7673646"/>
          </a:xfrm>
          <a:prstGeom prst="rect">
            <a:avLst/>
          </a:prstGeom>
        </p:spPr>
        <p:txBody>
          <a:bodyPr anchor="t" rtlCol="false" tIns="0" lIns="0" bIns="0" rIns="0">
            <a:spAutoFit/>
          </a:bodyPr>
          <a:lstStyle/>
          <a:p>
            <a:pPr algn="ctr">
              <a:lnSpc>
                <a:spcPts val="6130"/>
              </a:lnSpc>
            </a:pPr>
            <a:r>
              <a:rPr lang="en-US" sz="3523">
                <a:solidFill>
                  <a:srgbClr val="000000"/>
                </a:solidFill>
                <a:latin typeface="Cambria"/>
                <a:ea typeface="Cambria"/>
                <a:cs typeface="Cambria"/>
                <a:sym typeface="Cambria"/>
              </a:rPr>
              <a:t>Distinguished Level of Achievement (DLA)</a:t>
            </a:r>
          </a:p>
          <a:p>
            <a:pPr algn="ctr">
              <a:lnSpc>
                <a:spcPts val="6130"/>
              </a:lnSpc>
            </a:pPr>
            <a:r>
              <a:rPr lang="en-US" sz="3523">
                <a:solidFill>
                  <a:srgbClr val="000000"/>
                </a:solidFill>
                <a:latin typeface="Cambria"/>
                <a:ea typeface="Cambria"/>
                <a:cs typeface="Cambria"/>
                <a:sym typeface="Cambria"/>
              </a:rPr>
              <a:t>The Distinguished Level of Achievement (DLA) is earned through successful</a:t>
            </a:r>
          </a:p>
          <a:p>
            <a:pPr algn="ctr">
              <a:lnSpc>
                <a:spcPts val="6130"/>
              </a:lnSpc>
            </a:pPr>
            <a:r>
              <a:rPr lang="en-US" sz="3523">
                <a:solidFill>
                  <a:srgbClr val="000000"/>
                </a:solidFill>
                <a:latin typeface="Cambria"/>
                <a:ea typeface="Cambria"/>
                <a:cs typeface="Cambria"/>
                <a:sym typeface="Cambria"/>
              </a:rPr>
              <a:t>completion of:</a:t>
            </a:r>
          </a:p>
          <a:p>
            <a:pPr algn="ctr">
              <a:lnSpc>
                <a:spcPts val="6130"/>
              </a:lnSpc>
            </a:pPr>
            <a:r>
              <a:rPr lang="en-US" sz="3523">
                <a:solidFill>
                  <a:srgbClr val="000000"/>
                </a:solidFill>
                <a:latin typeface="Cambria"/>
                <a:ea typeface="Cambria"/>
                <a:cs typeface="Cambria"/>
                <a:sym typeface="Cambria"/>
              </a:rPr>
              <a:t>• All requirements for the Foundation High School Program, plus</a:t>
            </a:r>
          </a:p>
          <a:p>
            <a:pPr algn="ctr">
              <a:lnSpc>
                <a:spcPts val="6130"/>
              </a:lnSpc>
            </a:pPr>
            <a:r>
              <a:rPr lang="en-US" sz="3523">
                <a:solidFill>
                  <a:srgbClr val="000000"/>
                </a:solidFill>
                <a:latin typeface="Cambria"/>
                <a:ea typeface="Cambria"/>
                <a:cs typeface="Cambria"/>
                <a:sym typeface="Cambria"/>
              </a:rPr>
              <a:t>• The requirements of at least one endorsement, including</a:t>
            </a:r>
          </a:p>
          <a:p>
            <a:pPr algn="ctr">
              <a:lnSpc>
                <a:spcPts val="6130"/>
              </a:lnSpc>
            </a:pPr>
            <a:r>
              <a:rPr lang="en-US" sz="3523">
                <a:solidFill>
                  <a:srgbClr val="000000"/>
                </a:solidFill>
                <a:latin typeface="Cambria"/>
                <a:ea typeface="Cambria"/>
                <a:cs typeface="Cambria"/>
                <a:sym typeface="Cambria"/>
              </a:rPr>
              <a:t>• Algebra II among the four required math credits, and</a:t>
            </a:r>
          </a:p>
          <a:p>
            <a:pPr algn="ctr">
              <a:lnSpc>
                <a:spcPts val="6130"/>
              </a:lnSpc>
            </a:pPr>
            <a:r>
              <a:rPr lang="en-US" sz="3523">
                <a:solidFill>
                  <a:srgbClr val="000000"/>
                </a:solidFill>
                <a:latin typeface="Cambria"/>
                <a:ea typeface="Cambria"/>
                <a:cs typeface="Cambria"/>
                <a:sym typeface="Cambria"/>
              </a:rPr>
              <a:t>• A fourth science credit</a:t>
            </a:r>
          </a:p>
          <a:p>
            <a:pPr algn="ctr">
              <a:lnSpc>
                <a:spcPts val="6130"/>
              </a:lnSpc>
            </a:pPr>
            <a:r>
              <a:rPr lang="en-US" sz="3523">
                <a:solidFill>
                  <a:srgbClr val="000000"/>
                </a:solidFill>
                <a:latin typeface="Cambria"/>
                <a:ea typeface="Cambria"/>
                <a:cs typeface="Cambria"/>
                <a:sym typeface="Cambria"/>
              </a:rPr>
              <a:t>A student must graduate with a Distinguished Level of Achievement (DLA) to</a:t>
            </a:r>
          </a:p>
          <a:p>
            <a:pPr algn="ctr">
              <a:lnSpc>
                <a:spcPts val="6130"/>
              </a:lnSpc>
            </a:pPr>
            <a:r>
              <a:rPr lang="en-US" sz="3523">
                <a:solidFill>
                  <a:srgbClr val="000000"/>
                </a:solidFill>
                <a:latin typeface="Cambria"/>
                <a:ea typeface="Cambria"/>
                <a:cs typeface="Cambria"/>
                <a:sym typeface="Cambria"/>
              </a:rPr>
              <a:t>be considered for the Top 10% and eligibility for automatic admission to a</a:t>
            </a:r>
          </a:p>
          <a:p>
            <a:pPr algn="ctr">
              <a:lnSpc>
                <a:spcPts val="6130"/>
              </a:lnSpc>
            </a:pPr>
            <a:r>
              <a:rPr lang="en-US" sz="3523">
                <a:solidFill>
                  <a:srgbClr val="000000"/>
                </a:solidFill>
                <a:latin typeface="Cambria"/>
                <a:ea typeface="Cambria"/>
                <a:cs typeface="Cambria"/>
                <a:sym typeface="Cambria"/>
              </a:rPr>
              <a:t>Texas public college or university.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31F51"/>
        </a:solidFill>
      </p:bgPr>
    </p:bg>
    <p:spTree>
      <p:nvGrpSpPr>
        <p:cNvPr id="1" name=""/>
        <p:cNvGrpSpPr/>
        <p:nvPr/>
      </p:nvGrpSpPr>
      <p:grpSpPr>
        <a:xfrm>
          <a:off x="0" y="0"/>
          <a:ext cx="0" cy="0"/>
          <a:chOff x="0" y="0"/>
          <a:chExt cx="0" cy="0"/>
        </a:xfrm>
      </p:grpSpPr>
      <p:sp>
        <p:nvSpPr>
          <p:cNvPr name="Freeform 2" id="2"/>
          <p:cNvSpPr/>
          <p:nvPr/>
        </p:nvSpPr>
        <p:spPr>
          <a:xfrm flipH="false" flipV="false" rot="0">
            <a:off x="4764" y="0"/>
            <a:ext cx="18283236" cy="10284320"/>
          </a:xfrm>
          <a:custGeom>
            <a:avLst/>
            <a:gdLst/>
            <a:ahLst/>
            <a:cxnLst/>
            <a:rect r="r" b="b" t="t" l="l"/>
            <a:pathLst>
              <a:path h="10284320" w="18283236">
                <a:moveTo>
                  <a:pt x="0" y="0"/>
                </a:moveTo>
                <a:lnTo>
                  <a:pt x="18283236" y="0"/>
                </a:lnTo>
                <a:lnTo>
                  <a:pt x="18283236" y="10284320"/>
                </a:lnTo>
                <a:lnTo>
                  <a:pt x="0" y="10284320"/>
                </a:lnTo>
                <a:lnTo>
                  <a:pt x="0" y="0"/>
                </a:lnTo>
                <a:close/>
              </a:path>
            </a:pathLst>
          </a:custGeom>
          <a:blipFill>
            <a:blip r:embed="rId2"/>
            <a:stretch>
              <a:fillRect l="0" t="0" r="0" b="0"/>
            </a:stretch>
          </a:blipFill>
        </p:spPr>
      </p:sp>
      <p:sp>
        <p:nvSpPr>
          <p:cNvPr name="TextBox 3" id="3"/>
          <p:cNvSpPr txBox="true"/>
          <p:nvPr/>
        </p:nvSpPr>
        <p:spPr>
          <a:xfrm rot="0">
            <a:off x="1950999" y="1698423"/>
            <a:ext cx="6146199" cy="3865432"/>
          </a:xfrm>
          <a:prstGeom prst="rect">
            <a:avLst/>
          </a:prstGeom>
        </p:spPr>
        <p:txBody>
          <a:bodyPr anchor="t" rtlCol="false" tIns="0" lIns="0" bIns="0" rIns="0">
            <a:spAutoFit/>
          </a:bodyPr>
          <a:lstStyle/>
          <a:p>
            <a:pPr algn="just">
              <a:lnSpc>
                <a:spcPts val="2810"/>
              </a:lnSpc>
            </a:pPr>
          </a:p>
          <a:p>
            <a:pPr algn="just">
              <a:lnSpc>
                <a:spcPts val="2810"/>
              </a:lnSpc>
            </a:pPr>
            <a:r>
              <a:rPr lang="en-US" sz="2341">
                <a:solidFill>
                  <a:srgbClr val="000000"/>
                </a:solidFill>
                <a:latin typeface="Cambria"/>
                <a:ea typeface="Cambria"/>
                <a:cs typeface="Cambria"/>
                <a:sym typeface="Cambria"/>
              </a:rPr>
              <a:t>A student whose class rank* is in the top 10 percent of the graduating class maybe eligible for automatic admission consideration at a Texas public college or university.</a:t>
            </a:r>
          </a:p>
          <a:p>
            <a:pPr algn="just">
              <a:lnSpc>
                <a:spcPts val="2810"/>
              </a:lnSpc>
            </a:pPr>
          </a:p>
          <a:p>
            <a:pPr algn="ctr">
              <a:lnSpc>
                <a:spcPts val="2810"/>
              </a:lnSpc>
              <a:spcBef>
                <a:spcPct val="0"/>
              </a:spcBef>
            </a:pPr>
            <a:r>
              <a:rPr lang="en-US" sz="2341">
                <a:solidFill>
                  <a:srgbClr val="000000"/>
                </a:solidFill>
                <a:latin typeface="Cambria"/>
                <a:ea typeface="Cambria"/>
                <a:cs typeface="Cambria"/>
                <a:sym typeface="Cambria"/>
              </a:rPr>
              <a:t>*Class rank must be based on the student’s rank at the end of the 11th grade, middle of 12th grade, or at high school graduation, whichever is most recent at the college or university’s application deadline.</a:t>
            </a:r>
          </a:p>
        </p:txBody>
      </p:sp>
      <p:sp>
        <p:nvSpPr>
          <p:cNvPr name="TextBox 4" id="4"/>
          <p:cNvSpPr txBox="true"/>
          <p:nvPr/>
        </p:nvSpPr>
        <p:spPr>
          <a:xfrm rot="0">
            <a:off x="6928578" y="2030080"/>
            <a:ext cx="11359422" cy="3181350"/>
          </a:xfrm>
          <a:prstGeom prst="rect">
            <a:avLst/>
          </a:prstGeom>
        </p:spPr>
        <p:txBody>
          <a:bodyPr anchor="t" rtlCol="false" tIns="0" lIns="0" bIns="0" rIns="0">
            <a:spAutoFit/>
          </a:bodyPr>
          <a:lstStyle/>
          <a:p>
            <a:pPr algn="ctr">
              <a:lnSpc>
                <a:spcPts val="2803"/>
              </a:lnSpc>
            </a:pPr>
            <a:r>
              <a:rPr lang="en-US" sz="2336">
                <a:solidFill>
                  <a:srgbClr val="000000"/>
                </a:solidFill>
                <a:latin typeface="Cambria"/>
                <a:ea typeface="Cambria"/>
                <a:cs typeface="Cambria"/>
                <a:sym typeface="Cambria"/>
              </a:rPr>
              <a:t>A student in the Top 10% of the graduating</a:t>
            </a:r>
          </a:p>
          <a:p>
            <a:pPr algn="ctr">
              <a:lnSpc>
                <a:spcPts val="2803"/>
              </a:lnSpc>
            </a:pPr>
            <a:r>
              <a:rPr lang="en-US" sz="2336">
                <a:solidFill>
                  <a:srgbClr val="000000"/>
                </a:solidFill>
                <a:latin typeface="Cambria"/>
                <a:ea typeface="Cambria"/>
                <a:cs typeface="Cambria"/>
                <a:sym typeface="Cambria"/>
              </a:rPr>
              <a:t>class is eligible for automatic admission</a:t>
            </a:r>
          </a:p>
          <a:p>
            <a:pPr algn="ctr">
              <a:lnSpc>
                <a:spcPts val="2803"/>
              </a:lnSpc>
            </a:pPr>
            <a:r>
              <a:rPr lang="en-US" sz="2336">
                <a:solidFill>
                  <a:srgbClr val="000000"/>
                </a:solidFill>
                <a:latin typeface="Cambria"/>
                <a:ea typeface="Cambria"/>
                <a:cs typeface="Cambria"/>
                <a:sym typeface="Cambria"/>
              </a:rPr>
              <a:t>consideration at Texas public colleges and</a:t>
            </a:r>
          </a:p>
          <a:p>
            <a:pPr algn="ctr">
              <a:lnSpc>
                <a:spcPts val="2803"/>
              </a:lnSpc>
            </a:pPr>
            <a:r>
              <a:rPr lang="en-US" sz="2336">
                <a:solidFill>
                  <a:srgbClr val="000000"/>
                </a:solidFill>
                <a:latin typeface="Cambria"/>
                <a:ea typeface="Cambria"/>
                <a:cs typeface="Cambria"/>
                <a:sym typeface="Cambria"/>
              </a:rPr>
              <a:t>universities, with the exception of the</a:t>
            </a:r>
          </a:p>
          <a:p>
            <a:pPr algn="ctr">
              <a:lnSpc>
                <a:spcPts val="2803"/>
              </a:lnSpc>
            </a:pPr>
            <a:r>
              <a:rPr lang="en-US" sz="2336">
                <a:solidFill>
                  <a:srgbClr val="000000"/>
                </a:solidFill>
                <a:latin typeface="Cambria"/>
                <a:ea typeface="Cambria"/>
                <a:cs typeface="Cambria"/>
                <a:sym typeface="Cambria"/>
              </a:rPr>
              <a:t>University of Texas at Austin.</a:t>
            </a:r>
          </a:p>
          <a:p>
            <a:pPr algn="ctr">
              <a:lnSpc>
                <a:spcPts val="2803"/>
              </a:lnSpc>
            </a:pPr>
          </a:p>
          <a:p>
            <a:pPr algn="ctr">
              <a:lnSpc>
                <a:spcPts val="2803"/>
              </a:lnSpc>
            </a:pPr>
            <a:r>
              <a:rPr lang="en-US" sz="2336">
                <a:solidFill>
                  <a:srgbClr val="000000"/>
                </a:solidFill>
                <a:latin typeface="Cambria"/>
                <a:ea typeface="Cambria"/>
                <a:cs typeface="Cambria"/>
                <a:sym typeface="Cambria"/>
              </a:rPr>
              <a:t>*Students who rank in the Top 5% </a:t>
            </a:r>
          </a:p>
          <a:p>
            <a:pPr algn="ctr">
              <a:lnSpc>
                <a:spcPts val="2803"/>
              </a:lnSpc>
            </a:pPr>
            <a:r>
              <a:rPr lang="en-US" sz="2336">
                <a:solidFill>
                  <a:srgbClr val="000000"/>
                </a:solidFill>
                <a:latin typeface="Cambria"/>
                <a:ea typeface="Cambria"/>
                <a:cs typeface="Cambria"/>
                <a:sym typeface="Cambria"/>
              </a:rPr>
              <a:t>of their class are eligible for automatic admissions </a:t>
            </a:r>
          </a:p>
          <a:p>
            <a:pPr algn="ctr">
              <a:lnSpc>
                <a:spcPts val="2803"/>
              </a:lnSpc>
              <a:spcBef>
                <a:spcPct val="0"/>
              </a:spcBef>
            </a:pPr>
            <a:r>
              <a:rPr lang="en-US" sz="2336">
                <a:solidFill>
                  <a:srgbClr val="000000"/>
                </a:solidFill>
                <a:latin typeface="Cambria"/>
                <a:ea typeface="Cambria"/>
                <a:cs typeface="Cambria"/>
                <a:sym typeface="Cambria"/>
              </a:rPr>
              <a:t>consideration at the University of Texas at Austin.</a:t>
            </a:r>
          </a:p>
        </p:txBody>
      </p:sp>
      <p:sp>
        <p:nvSpPr>
          <p:cNvPr name="TextBox 5" id="5"/>
          <p:cNvSpPr txBox="true"/>
          <p:nvPr/>
        </p:nvSpPr>
        <p:spPr>
          <a:xfrm rot="0">
            <a:off x="6417128" y="942975"/>
            <a:ext cx="11398439" cy="838200"/>
          </a:xfrm>
          <a:prstGeom prst="rect">
            <a:avLst/>
          </a:prstGeom>
        </p:spPr>
        <p:txBody>
          <a:bodyPr anchor="t" rtlCol="false" tIns="0" lIns="0" bIns="0" rIns="0">
            <a:spAutoFit/>
          </a:bodyPr>
          <a:lstStyle/>
          <a:p>
            <a:pPr algn="ctr">
              <a:lnSpc>
                <a:spcPts val="3239"/>
              </a:lnSpc>
            </a:pPr>
            <a:r>
              <a:rPr lang="en-US" b="true" sz="2699" u="sng">
                <a:solidFill>
                  <a:srgbClr val="000000"/>
                </a:solidFill>
                <a:latin typeface="Cambria Bold"/>
                <a:ea typeface="Cambria Bold"/>
                <a:cs typeface="Cambria Bold"/>
                <a:sym typeface="Cambria Bold"/>
              </a:rPr>
              <a:t>Top 10% Rule: </a:t>
            </a:r>
          </a:p>
          <a:p>
            <a:pPr algn="ctr">
              <a:lnSpc>
                <a:spcPts val="3239"/>
              </a:lnSpc>
              <a:spcBef>
                <a:spcPct val="0"/>
              </a:spcBef>
            </a:pPr>
            <a:r>
              <a:rPr lang="en-US" b="true" sz="2699" u="sng">
                <a:solidFill>
                  <a:srgbClr val="000000"/>
                </a:solidFill>
                <a:latin typeface="Cambria Bold"/>
                <a:ea typeface="Cambria Bold"/>
                <a:cs typeface="Cambria Bold"/>
                <a:sym typeface="Cambria Bold"/>
              </a:rPr>
              <a:t>UT- Austin Exception</a:t>
            </a:r>
          </a:p>
        </p:txBody>
      </p:sp>
      <p:sp>
        <p:nvSpPr>
          <p:cNvPr name="TextBox 6" id="6"/>
          <p:cNvSpPr txBox="true"/>
          <p:nvPr/>
        </p:nvSpPr>
        <p:spPr>
          <a:xfrm rot="0">
            <a:off x="1237956" y="5776415"/>
            <a:ext cx="16021344" cy="2543175"/>
          </a:xfrm>
          <a:prstGeom prst="rect">
            <a:avLst/>
          </a:prstGeom>
        </p:spPr>
        <p:txBody>
          <a:bodyPr anchor="t" rtlCol="false" tIns="0" lIns="0" bIns="0" rIns="0">
            <a:spAutoFit/>
          </a:bodyPr>
          <a:lstStyle/>
          <a:p>
            <a:pPr algn="ctr">
              <a:lnSpc>
                <a:spcPts val="3240"/>
              </a:lnSpc>
            </a:pPr>
            <a:r>
              <a:rPr lang="en-US" b="true" sz="2700" u="sng">
                <a:solidFill>
                  <a:srgbClr val="000000"/>
                </a:solidFill>
                <a:latin typeface="Cambria Bold"/>
                <a:ea typeface="Cambria Bold"/>
                <a:cs typeface="Cambria Bold"/>
                <a:sym typeface="Cambria Bold"/>
              </a:rPr>
              <a:t>Requirements to Qualify for Automatic Admission Consideration:</a:t>
            </a:r>
          </a:p>
          <a:p>
            <a:pPr algn="ctr">
              <a:lnSpc>
                <a:spcPts val="2805"/>
              </a:lnSpc>
            </a:pPr>
          </a:p>
          <a:p>
            <a:pPr algn="ctr">
              <a:lnSpc>
                <a:spcPts val="2805"/>
              </a:lnSpc>
            </a:pPr>
            <a:r>
              <a:rPr lang="en-US" sz="2337">
                <a:solidFill>
                  <a:srgbClr val="000000"/>
                </a:solidFill>
                <a:latin typeface="Cambria"/>
                <a:ea typeface="Cambria"/>
                <a:cs typeface="Cambria"/>
                <a:sym typeface="Cambria"/>
              </a:rPr>
              <a:t>Complete the FHSP + Endorsement, including the Distinguished Level of Achievement</a:t>
            </a:r>
          </a:p>
          <a:p>
            <a:pPr algn="ctr">
              <a:lnSpc>
                <a:spcPts val="2805"/>
              </a:lnSpc>
            </a:pPr>
            <a:r>
              <a:rPr lang="en-US" sz="2337">
                <a:solidFill>
                  <a:srgbClr val="000000"/>
                </a:solidFill>
                <a:latin typeface="Cambria"/>
                <a:ea typeface="Cambria"/>
                <a:cs typeface="Cambria"/>
                <a:sym typeface="Cambria"/>
              </a:rPr>
              <a:t>Earn a satisfactory ACT or SAT score</a:t>
            </a:r>
          </a:p>
          <a:p>
            <a:pPr algn="ctr">
              <a:lnSpc>
                <a:spcPts val="2805"/>
              </a:lnSpc>
            </a:pPr>
            <a:r>
              <a:rPr lang="en-US" sz="2337">
                <a:solidFill>
                  <a:srgbClr val="000000"/>
                </a:solidFill>
                <a:latin typeface="Cambria"/>
                <a:ea typeface="Cambria"/>
                <a:cs typeface="Cambria"/>
                <a:sym typeface="Cambria"/>
              </a:rPr>
              <a:t>Submit the application before the college or university’s deadline</a:t>
            </a:r>
          </a:p>
          <a:p>
            <a:pPr algn="ctr">
              <a:lnSpc>
                <a:spcPts val="2805"/>
              </a:lnSpc>
            </a:pPr>
            <a:r>
              <a:rPr lang="en-US" sz="2337">
                <a:solidFill>
                  <a:srgbClr val="000000"/>
                </a:solidFill>
                <a:latin typeface="Cambria"/>
                <a:ea typeface="Cambria"/>
                <a:cs typeface="Cambria"/>
                <a:sym typeface="Cambria"/>
              </a:rPr>
              <a:t>Provide a final high school transcript verifying completion of the FHSP + Endorsement, including the Distinguished Level of Achievement.</a:t>
            </a:r>
          </a:p>
        </p:txBody>
      </p:sp>
      <p:sp>
        <p:nvSpPr>
          <p:cNvPr name="Freeform 7" id="7"/>
          <p:cNvSpPr/>
          <p:nvPr/>
        </p:nvSpPr>
        <p:spPr>
          <a:xfrm flipH="false" flipV="false" rot="0">
            <a:off x="3730452" y="0"/>
            <a:ext cx="9825242" cy="9825242"/>
          </a:xfrm>
          <a:custGeom>
            <a:avLst/>
            <a:gdLst/>
            <a:ahLst/>
            <a:cxnLst/>
            <a:rect r="r" b="b" t="t" l="l"/>
            <a:pathLst>
              <a:path h="9825242" w="9825242">
                <a:moveTo>
                  <a:pt x="0" y="0"/>
                </a:moveTo>
                <a:lnTo>
                  <a:pt x="9825242" y="0"/>
                </a:lnTo>
                <a:lnTo>
                  <a:pt x="9825242" y="9825242"/>
                </a:lnTo>
                <a:lnTo>
                  <a:pt x="0" y="9825242"/>
                </a:lnTo>
                <a:lnTo>
                  <a:pt x="0" y="0"/>
                </a:lnTo>
                <a:close/>
              </a:path>
            </a:pathLst>
          </a:custGeom>
          <a:blipFill>
            <a:blip r:embed="rId3">
              <a:alphaModFix amt="12000"/>
            </a:blip>
            <a:stretch>
              <a:fillRect l="0" t="0" r="0" b="0"/>
            </a:stretch>
          </a:blipFill>
        </p:spPr>
      </p:sp>
      <p:sp>
        <p:nvSpPr>
          <p:cNvPr name="TextBox 8" id="8"/>
          <p:cNvSpPr txBox="true"/>
          <p:nvPr/>
        </p:nvSpPr>
        <p:spPr>
          <a:xfrm rot="0">
            <a:off x="2239421" y="1147762"/>
            <a:ext cx="5252643" cy="428625"/>
          </a:xfrm>
          <a:prstGeom prst="rect">
            <a:avLst/>
          </a:prstGeom>
        </p:spPr>
        <p:txBody>
          <a:bodyPr anchor="t" rtlCol="false" tIns="0" lIns="0" bIns="0" rIns="0">
            <a:spAutoFit/>
          </a:bodyPr>
          <a:lstStyle/>
          <a:p>
            <a:pPr algn="ctr">
              <a:lnSpc>
                <a:spcPts val="3240"/>
              </a:lnSpc>
              <a:spcBef>
                <a:spcPct val="0"/>
              </a:spcBef>
            </a:pPr>
            <a:r>
              <a:rPr lang="en-US" b="true" sz="2700" u="sng">
                <a:solidFill>
                  <a:srgbClr val="000000"/>
                </a:solidFill>
                <a:latin typeface="Cambria Bold"/>
                <a:ea typeface="Cambria Bold"/>
                <a:cs typeface="Cambria Bold"/>
                <a:sym typeface="Cambria Bold"/>
              </a:rPr>
              <a:t>Top 10% Rule Top 10% Rule: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DAGZGAXl1Uc</dc:identifier>
  <dcterms:modified xsi:type="dcterms:W3CDTF">2011-08-01T06:04:30Z</dcterms:modified>
  <cp:revision>1</cp:revision>
  <dc:title>FHS Course Selection Presentation (1).pptx</dc:title>
</cp:coreProperties>
</file>